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handoutMasterIdLst>
    <p:handoutMasterId r:id="rId57"/>
  </p:handoutMasterIdLst>
  <p:sldIdLst>
    <p:sldId id="333" r:id="rId2"/>
    <p:sldId id="323" r:id="rId3"/>
    <p:sldId id="259" r:id="rId4"/>
    <p:sldId id="335" r:id="rId5"/>
    <p:sldId id="324" r:id="rId6"/>
    <p:sldId id="318" r:id="rId7"/>
    <p:sldId id="327" r:id="rId8"/>
    <p:sldId id="326" r:id="rId9"/>
    <p:sldId id="266" r:id="rId10"/>
    <p:sldId id="263" r:id="rId11"/>
    <p:sldId id="267" r:id="rId12"/>
    <p:sldId id="268" r:id="rId13"/>
    <p:sldId id="269" r:id="rId14"/>
    <p:sldId id="272" r:id="rId15"/>
    <p:sldId id="273" r:id="rId16"/>
    <p:sldId id="274" r:id="rId17"/>
    <p:sldId id="275" r:id="rId18"/>
    <p:sldId id="276" r:id="rId19"/>
    <p:sldId id="271" r:id="rId20"/>
    <p:sldId id="279" r:id="rId21"/>
    <p:sldId id="322" r:id="rId22"/>
    <p:sldId id="311" r:id="rId23"/>
    <p:sldId id="315" r:id="rId24"/>
    <p:sldId id="316" r:id="rId25"/>
    <p:sldId id="277" r:id="rId26"/>
    <p:sldId id="280" r:id="rId27"/>
    <p:sldId id="317" r:id="rId28"/>
    <p:sldId id="282" r:id="rId29"/>
    <p:sldId id="281" r:id="rId30"/>
    <p:sldId id="328" r:id="rId31"/>
    <p:sldId id="329" r:id="rId32"/>
    <p:sldId id="288" r:id="rId33"/>
    <p:sldId id="287" r:id="rId34"/>
    <p:sldId id="330" r:id="rId35"/>
    <p:sldId id="286" r:id="rId36"/>
    <p:sldId id="289" r:id="rId37"/>
    <p:sldId id="290" r:id="rId38"/>
    <p:sldId id="291" r:id="rId39"/>
    <p:sldId id="292" r:id="rId40"/>
    <p:sldId id="293" r:id="rId41"/>
    <p:sldId id="295" r:id="rId42"/>
    <p:sldId id="294" r:id="rId43"/>
    <p:sldId id="296" r:id="rId44"/>
    <p:sldId id="297" r:id="rId45"/>
    <p:sldId id="298" r:id="rId46"/>
    <p:sldId id="299" r:id="rId47"/>
    <p:sldId id="300" r:id="rId48"/>
    <p:sldId id="301" r:id="rId49"/>
    <p:sldId id="302" r:id="rId50"/>
    <p:sldId id="332" r:id="rId51"/>
    <p:sldId id="303" r:id="rId52"/>
    <p:sldId id="305" r:id="rId53"/>
    <p:sldId id="310" r:id="rId54"/>
    <p:sldId id="33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116" autoAdjust="0"/>
  </p:normalViewPr>
  <p:slideViewPr>
    <p:cSldViewPr>
      <p:cViewPr varScale="1">
        <p:scale>
          <a:sx n="67" d="100"/>
          <a:sy n="67" d="100"/>
        </p:scale>
        <p:origin x="115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JSERVER\Users\julia\My%20Documents\ADK%20Summit%20Steward\Photomonitoring,%20also%20see%201999%20folder\Photopoint%20project%20analysis\data%20for%20elen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JSERVER\Users\julia\My%20Documents\ADK%20Summit%20Steward\Photomonitoring,%20also%20see%201999%20folder\Photopoint%20project%20analysis\data%20for%20elena.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1" Type="http://schemas.openxmlformats.org/officeDocument/2006/relationships/oleObject" Target="file:///\\LOJSERVER\Users\julia\My%20Documents\ADK%20Summit%20Steward\Usage%20data\All%20Mountains%201990-current%20days%20counted%20jm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Sheet1!$C$1</c:f>
              <c:strCache>
                <c:ptCount val="1"/>
                <c:pt idx="0">
                  <c:v>% Photocover ROCK </c:v>
                </c:pt>
              </c:strCache>
            </c:strRef>
          </c:tx>
          <c:spPr>
            <a:solidFill>
              <a:schemeClr val="bg1">
                <a:lumMod val="50000"/>
              </a:schemeClr>
            </a:solidFill>
          </c:spPr>
          <c:invertIfNegative val="0"/>
          <c:cat>
            <c:numRef>
              <c:f>Sheet1!$B$2:$B$5</c:f>
              <c:numCache>
                <c:formatCode>General</c:formatCode>
                <c:ptCount val="4"/>
                <c:pt idx="0">
                  <c:v>1992</c:v>
                </c:pt>
                <c:pt idx="1">
                  <c:v>1999</c:v>
                </c:pt>
                <c:pt idx="2">
                  <c:v>2004</c:v>
                </c:pt>
                <c:pt idx="3">
                  <c:v>2008</c:v>
                </c:pt>
              </c:numCache>
            </c:numRef>
          </c:cat>
          <c:val>
            <c:numRef>
              <c:f>Sheet1!$C$2:$C$5</c:f>
              <c:numCache>
                <c:formatCode>General</c:formatCode>
                <c:ptCount val="4"/>
                <c:pt idx="0">
                  <c:v>35.480000000000004</c:v>
                </c:pt>
                <c:pt idx="1">
                  <c:v>39.81</c:v>
                </c:pt>
                <c:pt idx="2">
                  <c:v>49.17</c:v>
                </c:pt>
                <c:pt idx="3">
                  <c:v>48.39</c:v>
                </c:pt>
              </c:numCache>
            </c:numRef>
          </c:val>
          <c:extLst>
            <c:ext xmlns:c16="http://schemas.microsoft.com/office/drawing/2014/chart" uri="{C3380CC4-5D6E-409C-BE32-E72D297353CC}">
              <c16:uniqueId val="{00000000-92D3-4864-85D2-1E6DDD3C37D0}"/>
            </c:ext>
          </c:extLst>
        </c:ser>
        <c:ser>
          <c:idx val="1"/>
          <c:order val="1"/>
          <c:tx>
            <c:strRef>
              <c:f>Sheet1!$D$1</c:f>
              <c:strCache>
                <c:ptCount val="1"/>
                <c:pt idx="0">
                  <c:v>% Photocover SOIL </c:v>
                </c:pt>
              </c:strCache>
            </c:strRef>
          </c:tx>
          <c:spPr>
            <a:solidFill>
              <a:schemeClr val="bg2">
                <a:lumMod val="25000"/>
              </a:schemeClr>
            </a:solidFill>
          </c:spPr>
          <c:invertIfNegative val="0"/>
          <c:cat>
            <c:numRef>
              <c:f>Sheet1!$B$2:$B$5</c:f>
              <c:numCache>
                <c:formatCode>General</c:formatCode>
                <c:ptCount val="4"/>
                <c:pt idx="0">
                  <c:v>1992</c:v>
                </c:pt>
                <c:pt idx="1">
                  <c:v>1999</c:v>
                </c:pt>
                <c:pt idx="2">
                  <c:v>2004</c:v>
                </c:pt>
                <c:pt idx="3">
                  <c:v>2008</c:v>
                </c:pt>
              </c:numCache>
            </c:numRef>
          </c:cat>
          <c:val>
            <c:numRef>
              <c:f>Sheet1!$D$2:$D$5</c:f>
              <c:numCache>
                <c:formatCode>General</c:formatCode>
                <c:ptCount val="4"/>
                <c:pt idx="0">
                  <c:v>44.35</c:v>
                </c:pt>
                <c:pt idx="1">
                  <c:v>31.479999999999986</c:v>
                </c:pt>
                <c:pt idx="2">
                  <c:v>23.330000000000005</c:v>
                </c:pt>
                <c:pt idx="3">
                  <c:v>11.29</c:v>
                </c:pt>
              </c:numCache>
            </c:numRef>
          </c:val>
          <c:extLst>
            <c:ext xmlns:c16="http://schemas.microsoft.com/office/drawing/2014/chart" uri="{C3380CC4-5D6E-409C-BE32-E72D297353CC}">
              <c16:uniqueId val="{00000001-92D3-4864-85D2-1E6DDD3C37D0}"/>
            </c:ext>
          </c:extLst>
        </c:ser>
        <c:ser>
          <c:idx val="2"/>
          <c:order val="2"/>
          <c:tx>
            <c:strRef>
              <c:f>Sheet1!$E$1</c:f>
              <c:strCache>
                <c:ptCount val="1"/>
                <c:pt idx="0">
                  <c:v>% Photocover VEG </c:v>
                </c:pt>
              </c:strCache>
            </c:strRef>
          </c:tx>
          <c:spPr>
            <a:solidFill>
              <a:schemeClr val="accent3">
                <a:lumMod val="75000"/>
              </a:schemeClr>
            </a:solidFill>
          </c:spPr>
          <c:invertIfNegative val="0"/>
          <c:cat>
            <c:numRef>
              <c:f>Sheet1!$B$2:$B$5</c:f>
              <c:numCache>
                <c:formatCode>General</c:formatCode>
                <c:ptCount val="4"/>
                <c:pt idx="0">
                  <c:v>1992</c:v>
                </c:pt>
                <c:pt idx="1">
                  <c:v>1999</c:v>
                </c:pt>
                <c:pt idx="2">
                  <c:v>2004</c:v>
                </c:pt>
                <c:pt idx="3">
                  <c:v>2008</c:v>
                </c:pt>
              </c:numCache>
            </c:numRef>
          </c:cat>
          <c:val>
            <c:numRef>
              <c:f>Sheet1!$E$2:$E$5</c:f>
              <c:numCache>
                <c:formatCode>General</c:formatCode>
                <c:ptCount val="4"/>
                <c:pt idx="0">
                  <c:v>20.16</c:v>
                </c:pt>
                <c:pt idx="1">
                  <c:v>28.7</c:v>
                </c:pt>
                <c:pt idx="2">
                  <c:v>27.5</c:v>
                </c:pt>
                <c:pt idx="3">
                  <c:v>40.32</c:v>
                </c:pt>
              </c:numCache>
            </c:numRef>
          </c:val>
          <c:extLst>
            <c:ext xmlns:c16="http://schemas.microsoft.com/office/drawing/2014/chart" uri="{C3380CC4-5D6E-409C-BE32-E72D297353CC}">
              <c16:uniqueId val="{00000002-92D3-4864-85D2-1E6DDD3C37D0}"/>
            </c:ext>
          </c:extLst>
        </c:ser>
        <c:dLbls>
          <c:showLegendKey val="0"/>
          <c:showVal val="0"/>
          <c:showCatName val="0"/>
          <c:showSerName val="0"/>
          <c:showPercent val="0"/>
          <c:showBubbleSize val="0"/>
        </c:dLbls>
        <c:gapWidth val="150"/>
        <c:overlap val="100"/>
        <c:axId val="206519880"/>
        <c:axId val="206520272"/>
      </c:barChart>
      <c:catAx>
        <c:axId val="206519880"/>
        <c:scaling>
          <c:orientation val="minMax"/>
        </c:scaling>
        <c:delete val="0"/>
        <c:axPos val="l"/>
        <c:numFmt formatCode="General" sourceLinked="1"/>
        <c:majorTickMark val="out"/>
        <c:minorTickMark val="none"/>
        <c:tickLblPos val="nextTo"/>
        <c:crossAx val="206520272"/>
        <c:crosses val="autoZero"/>
        <c:auto val="1"/>
        <c:lblAlgn val="ctr"/>
        <c:lblOffset val="100"/>
        <c:noMultiLvlLbl val="0"/>
      </c:catAx>
      <c:valAx>
        <c:axId val="206520272"/>
        <c:scaling>
          <c:orientation val="minMax"/>
        </c:scaling>
        <c:delete val="0"/>
        <c:axPos val="b"/>
        <c:majorGridlines/>
        <c:numFmt formatCode="0%" sourceLinked="1"/>
        <c:majorTickMark val="out"/>
        <c:minorTickMark val="none"/>
        <c:tickLblPos val="nextTo"/>
        <c:crossAx val="206519880"/>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4999999999998"/>
          <c:y val="4.8611111111111112E-2"/>
          <c:w val="0.48958333333333331"/>
          <c:h val="0.79513888888888884"/>
        </c:manualLayout>
      </c:layout>
      <c:barChart>
        <c:barDir val="col"/>
        <c:grouping val="clustered"/>
        <c:varyColors val="0"/>
        <c:ser>
          <c:idx val="0"/>
          <c:order val="0"/>
          <c:tx>
            <c:strRef>
              <c:f>'%change over time VEG'!$F$5</c:f>
              <c:strCache>
                <c:ptCount val="1"/>
                <c:pt idx="0">
                  <c:v>Summit Steward presence</c:v>
                </c:pt>
              </c:strCache>
            </c:strRef>
          </c:tx>
          <c:invertIfNegative val="0"/>
          <c:errBars>
            <c:errBarType val="both"/>
            <c:errValType val="fixedVal"/>
            <c:noEndCap val="0"/>
            <c:val val="0.20600000000000004"/>
          </c:errBars>
          <c:val>
            <c:numRef>
              <c:f>'%change over time VEG'!$G$5</c:f>
              <c:numCache>
                <c:formatCode>General</c:formatCode>
                <c:ptCount val="1"/>
                <c:pt idx="0">
                  <c:v>0.70100000000000018</c:v>
                </c:pt>
              </c:numCache>
            </c:numRef>
          </c:val>
          <c:extLst>
            <c:ext xmlns:c16="http://schemas.microsoft.com/office/drawing/2014/chart" uri="{C3380CC4-5D6E-409C-BE32-E72D297353CC}">
              <c16:uniqueId val="{00000000-E267-407A-8427-866800C0835F}"/>
            </c:ext>
          </c:extLst>
        </c:ser>
        <c:ser>
          <c:idx val="1"/>
          <c:order val="1"/>
          <c:tx>
            <c:strRef>
              <c:f>'%change over time VEG'!$F$6</c:f>
              <c:strCache>
                <c:ptCount val="1"/>
                <c:pt idx="0">
                  <c:v>Summit Steward absence</c:v>
                </c:pt>
              </c:strCache>
            </c:strRef>
          </c:tx>
          <c:invertIfNegative val="0"/>
          <c:errBars>
            <c:errBarType val="both"/>
            <c:errValType val="fixedVal"/>
            <c:noEndCap val="0"/>
            <c:val val="0.14700000000000013"/>
          </c:errBars>
          <c:val>
            <c:numRef>
              <c:f>'%change over time VEG'!$G$6</c:f>
              <c:numCache>
                <c:formatCode>General</c:formatCode>
                <c:ptCount val="1"/>
                <c:pt idx="0">
                  <c:v>0.17300000000000001</c:v>
                </c:pt>
              </c:numCache>
            </c:numRef>
          </c:val>
          <c:extLst>
            <c:ext xmlns:c16="http://schemas.microsoft.com/office/drawing/2014/chart" uri="{C3380CC4-5D6E-409C-BE32-E72D297353CC}">
              <c16:uniqueId val="{00000001-E267-407A-8427-866800C0835F}"/>
            </c:ext>
          </c:extLst>
        </c:ser>
        <c:dLbls>
          <c:showLegendKey val="0"/>
          <c:showVal val="0"/>
          <c:showCatName val="0"/>
          <c:showSerName val="0"/>
          <c:showPercent val="0"/>
          <c:showBubbleSize val="0"/>
        </c:dLbls>
        <c:gapWidth val="150"/>
        <c:axId val="391603400"/>
        <c:axId val="391601048"/>
      </c:barChart>
      <c:catAx>
        <c:axId val="391603400"/>
        <c:scaling>
          <c:orientation val="minMax"/>
        </c:scaling>
        <c:delete val="0"/>
        <c:axPos val="b"/>
        <c:majorTickMark val="none"/>
        <c:minorTickMark val="none"/>
        <c:tickLblPos val="none"/>
        <c:crossAx val="391601048"/>
        <c:crosses val="autoZero"/>
        <c:auto val="1"/>
        <c:lblAlgn val="ctr"/>
        <c:lblOffset val="100"/>
        <c:noMultiLvlLbl val="0"/>
      </c:catAx>
      <c:valAx>
        <c:axId val="391601048"/>
        <c:scaling>
          <c:orientation val="minMax"/>
        </c:scaling>
        <c:delete val="0"/>
        <c:axPos val="l"/>
        <c:title>
          <c:tx>
            <c:rich>
              <a:bodyPr rot="-5400000" vert="horz"/>
              <a:lstStyle/>
              <a:p>
                <a:pPr>
                  <a:defRPr/>
                </a:pPr>
                <a:r>
                  <a:rPr lang="en-US"/>
                  <a:t>%</a:t>
                </a:r>
                <a:r>
                  <a:rPr lang="en-US" baseline="0"/>
                  <a:t> Change in Photocover per year</a:t>
                </a:r>
                <a:endParaRPr lang="en-US"/>
              </a:p>
            </c:rich>
          </c:tx>
          <c:layout>
            <c:manualLayout>
              <c:xMode val="edge"/>
              <c:yMode val="edge"/>
              <c:x val="0"/>
              <c:y val="0.10682852143482066"/>
            </c:manualLayout>
          </c:layout>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391603400"/>
        <c:crosses val="autoZero"/>
        <c:crossBetween val="between"/>
      </c:valAx>
    </c:plotArea>
    <c:legend>
      <c:legendPos val="r"/>
      <c:layout>
        <c:manualLayout>
          <c:xMode val="edge"/>
          <c:yMode val="edge"/>
          <c:x val="0.41776040362445893"/>
          <c:y val="8.7418708078156881E-2"/>
          <c:w val="0.31729705164946281"/>
          <c:h val="0.15849591717701977"/>
        </c:manualLayout>
      </c:layout>
      <c:overlay val="0"/>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chemeClr val="bg1"/>
    </a:solidFill>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08333333333341"/>
          <c:y val="3.9351851851851853E-2"/>
          <c:w val="0.48125000000000001"/>
          <c:h val="0.82638888888888884"/>
        </c:manualLayout>
      </c:layout>
      <c:barChart>
        <c:barDir val="col"/>
        <c:grouping val="clustered"/>
        <c:varyColors val="0"/>
        <c:ser>
          <c:idx val="0"/>
          <c:order val="0"/>
          <c:tx>
            <c:strRef>
              <c:f>'percent change over time ROCK'!$K$5</c:f>
              <c:strCache>
                <c:ptCount val="1"/>
                <c:pt idx="0">
                  <c:v>Summit Steward presence</c:v>
                </c:pt>
              </c:strCache>
            </c:strRef>
          </c:tx>
          <c:invertIfNegative val="0"/>
          <c:errBars>
            <c:errBarType val="both"/>
            <c:errValType val="fixedVal"/>
            <c:noEndCap val="0"/>
            <c:val val="0.15100000000000013"/>
          </c:errBars>
          <c:val>
            <c:numRef>
              <c:f>'percent change over time ROCK'!$L$5</c:f>
              <c:numCache>
                <c:formatCode>General</c:formatCode>
                <c:ptCount val="1"/>
                <c:pt idx="0">
                  <c:v>-7.5999999999999998E-2</c:v>
                </c:pt>
              </c:numCache>
            </c:numRef>
          </c:val>
          <c:extLst>
            <c:ext xmlns:c16="http://schemas.microsoft.com/office/drawing/2014/chart" uri="{C3380CC4-5D6E-409C-BE32-E72D297353CC}">
              <c16:uniqueId val="{00000000-659E-48CD-B9ED-763A4C13C3B7}"/>
            </c:ext>
          </c:extLst>
        </c:ser>
        <c:ser>
          <c:idx val="1"/>
          <c:order val="1"/>
          <c:tx>
            <c:strRef>
              <c:f>'percent change over time ROCK'!$K$6</c:f>
              <c:strCache>
                <c:ptCount val="1"/>
                <c:pt idx="0">
                  <c:v>Summit Steward absence</c:v>
                </c:pt>
              </c:strCache>
            </c:strRef>
          </c:tx>
          <c:invertIfNegative val="0"/>
          <c:errBars>
            <c:errBarType val="both"/>
            <c:errValType val="fixedVal"/>
            <c:noEndCap val="0"/>
            <c:val val="0.12400000000000007"/>
          </c:errBars>
          <c:val>
            <c:numRef>
              <c:f>'percent change over time ROCK'!$L$6</c:f>
              <c:numCache>
                <c:formatCode>General</c:formatCode>
                <c:ptCount val="1"/>
                <c:pt idx="0">
                  <c:v>0.36600000000000016</c:v>
                </c:pt>
              </c:numCache>
            </c:numRef>
          </c:val>
          <c:extLst>
            <c:ext xmlns:c16="http://schemas.microsoft.com/office/drawing/2014/chart" uri="{C3380CC4-5D6E-409C-BE32-E72D297353CC}">
              <c16:uniqueId val="{00000001-659E-48CD-B9ED-763A4C13C3B7}"/>
            </c:ext>
          </c:extLst>
        </c:ser>
        <c:dLbls>
          <c:showLegendKey val="0"/>
          <c:showVal val="0"/>
          <c:showCatName val="0"/>
          <c:showSerName val="0"/>
          <c:showPercent val="0"/>
          <c:showBubbleSize val="0"/>
        </c:dLbls>
        <c:gapWidth val="150"/>
        <c:axId val="533973744"/>
        <c:axId val="533975312"/>
      </c:barChart>
      <c:catAx>
        <c:axId val="533973744"/>
        <c:scaling>
          <c:orientation val="minMax"/>
        </c:scaling>
        <c:delete val="0"/>
        <c:axPos val="b"/>
        <c:majorTickMark val="none"/>
        <c:minorTickMark val="none"/>
        <c:tickLblPos val="none"/>
        <c:crossAx val="533975312"/>
        <c:crosses val="autoZero"/>
        <c:auto val="1"/>
        <c:lblAlgn val="ctr"/>
        <c:lblOffset val="100"/>
        <c:noMultiLvlLbl val="0"/>
      </c:catAx>
      <c:valAx>
        <c:axId val="533975312"/>
        <c:scaling>
          <c:orientation val="minMax"/>
        </c:scaling>
        <c:delete val="0"/>
        <c:axPos val="l"/>
        <c:title>
          <c:tx>
            <c:rich>
              <a:bodyPr rot="-5400000" vert="horz"/>
              <a:lstStyle/>
              <a:p>
                <a:pPr>
                  <a:defRPr/>
                </a:pPr>
                <a:r>
                  <a:rPr lang="en-US"/>
                  <a:t>%</a:t>
                </a:r>
                <a:r>
                  <a:rPr lang="en-US" baseline="0"/>
                  <a:t> Change in Photocover per year</a:t>
                </a:r>
                <a:endParaRPr lang="en-US"/>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33973744"/>
        <c:crosses val="autoZero"/>
        <c:crossBetween val="between"/>
      </c:valAx>
    </c:plotArea>
    <c:legend>
      <c:legendPos val="r"/>
      <c:layout>
        <c:manualLayout>
          <c:xMode val="edge"/>
          <c:yMode val="edge"/>
          <c:x val="0.52052946619082685"/>
          <c:y val="7.3529819189267945E-2"/>
          <c:w val="0.27353197756755232"/>
          <c:h val="0.15849591717701977"/>
        </c:manualLayout>
      </c:layout>
      <c:overlay val="0"/>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prstClr val="white"/>
    </a:solidFill>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08333333333333"/>
          <c:y val="4.8611111111111112E-2"/>
          <c:w val="0.48125000000000001"/>
          <c:h val="0.82638888888888884"/>
        </c:manualLayout>
      </c:layout>
      <c:barChart>
        <c:barDir val="col"/>
        <c:grouping val="clustered"/>
        <c:varyColors val="0"/>
        <c:ser>
          <c:idx val="0"/>
          <c:order val="0"/>
          <c:tx>
            <c:strRef>
              <c:f>'% change over time SOIL'!$L$5</c:f>
              <c:strCache>
                <c:ptCount val="1"/>
                <c:pt idx="0">
                  <c:v>Summit Steward presence</c:v>
                </c:pt>
              </c:strCache>
            </c:strRef>
          </c:tx>
          <c:invertIfNegative val="0"/>
          <c:errBars>
            <c:errBarType val="both"/>
            <c:errValType val="fixedVal"/>
            <c:noEndCap val="0"/>
            <c:val val="0.17500000000000002"/>
          </c:errBars>
          <c:val>
            <c:numRef>
              <c:f>'% change over time SOIL'!$M$5</c:f>
              <c:numCache>
                <c:formatCode>General</c:formatCode>
                <c:ptCount val="1"/>
                <c:pt idx="0">
                  <c:v>-0.624</c:v>
                </c:pt>
              </c:numCache>
            </c:numRef>
          </c:val>
          <c:extLst>
            <c:ext xmlns:c16="http://schemas.microsoft.com/office/drawing/2014/chart" uri="{C3380CC4-5D6E-409C-BE32-E72D297353CC}">
              <c16:uniqueId val="{00000000-055A-4A83-A095-F46C33EF3F18}"/>
            </c:ext>
          </c:extLst>
        </c:ser>
        <c:ser>
          <c:idx val="1"/>
          <c:order val="1"/>
          <c:tx>
            <c:strRef>
              <c:f>'% change over time SOIL'!$L$6</c:f>
              <c:strCache>
                <c:ptCount val="1"/>
                <c:pt idx="0">
                  <c:v>Summit Steward absence</c:v>
                </c:pt>
              </c:strCache>
            </c:strRef>
          </c:tx>
          <c:invertIfNegative val="0"/>
          <c:errBars>
            <c:errBarType val="both"/>
            <c:errValType val="fixedVal"/>
            <c:noEndCap val="0"/>
            <c:val val="0.13"/>
          </c:errBars>
          <c:val>
            <c:numRef>
              <c:f>'% change over time SOIL'!$M$6</c:f>
              <c:numCache>
                <c:formatCode>General</c:formatCode>
                <c:ptCount val="1"/>
                <c:pt idx="0">
                  <c:v>-0.54</c:v>
                </c:pt>
              </c:numCache>
            </c:numRef>
          </c:val>
          <c:extLst>
            <c:ext xmlns:c16="http://schemas.microsoft.com/office/drawing/2014/chart" uri="{C3380CC4-5D6E-409C-BE32-E72D297353CC}">
              <c16:uniqueId val="{00000001-055A-4A83-A095-F46C33EF3F18}"/>
            </c:ext>
          </c:extLst>
        </c:ser>
        <c:dLbls>
          <c:showLegendKey val="0"/>
          <c:showVal val="0"/>
          <c:showCatName val="0"/>
          <c:showSerName val="0"/>
          <c:showPercent val="0"/>
          <c:showBubbleSize val="0"/>
        </c:dLbls>
        <c:gapWidth val="150"/>
        <c:axId val="534038976"/>
        <c:axId val="534039368"/>
      </c:barChart>
      <c:catAx>
        <c:axId val="534038976"/>
        <c:scaling>
          <c:orientation val="minMax"/>
        </c:scaling>
        <c:delete val="0"/>
        <c:axPos val="b"/>
        <c:majorTickMark val="none"/>
        <c:minorTickMark val="none"/>
        <c:tickLblPos val="none"/>
        <c:crossAx val="534039368"/>
        <c:crosses val="autoZero"/>
        <c:auto val="1"/>
        <c:lblAlgn val="ctr"/>
        <c:lblOffset val="100"/>
        <c:noMultiLvlLbl val="0"/>
      </c:catAx>
      <c:valAx>
        <c:axId val="534039368"/>
        <c:scaling>
          <c:orientation val="minMax"/>
        </c:scaling>
        <c:delete val="0"/>
        <c:axPos val="l"/>
        <c:title>
          <c:tx>
            <c:rich>
              <a:bodyPr rot="-5400000" vert="horz"/>
              <a:lstStyle/>
              <a:p>
                <a:pPr>
                  <a:defRPr/>
                </a:pPr>
                <a:r>
                  <a:rPr lang="en-US"/>
                  <a:t>%</a:t>
                </a:r>
                <a:r>
                  <a:rPr lang="en-US" baseline="0"/>
                  <a:t> Change in Photocover per year</a:t>
                </a:r>
                <a:endParaRPr lang="en-US"/>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34038976"/>
        <c:crosses val="autoZero"/>
        <c:crossBetween val="between"/>
      </c:valAx>
    </c:plotArea>
    <c:legend>
      <c:legendPos val="r"/>
      <c:layout>
        <c:manualLayout>
          <c:xMode val="edge"/>
          <c:yMode val="edge"/>
          <c:x val="0.3354806857321273"/>
          <c:y val="0.80501130067074955"/>
          <c:w val="0.31729688064084927"/>
          <c:h val="0.1584959171770195"/>
        </c:manualLayout>
      </c:layout>
      <c:overlay val="0"/>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chemeClr val="bg1"/>
    </a:solidFill>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41252442563576E-2"/>
          <c:y val="3.9036411357671212E-2"/>
          <c:w val="0.93583451848254662"/>
          <c:h val="0.9123535194464325"/>
        </c:manualLayout>
      </c:layout>
      <c:lineChart>
        <c:grouping val="standard"/>
        <c:varyColors val="0"/>
        <c:ser>
          <c:idx val="0"/>
          <c:order val="0"/>
          <c:marker>
            <c:symbol val="none"/>
          </c:marker>
          <c:cat>
            <c:numRef>
              <c:f>'Totals current'!$A$2:$A$28</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'Totals current'!$B$2:$B$28</c:f>
              <c:numCache>
                <c:formatCode>#,##0</c:formatCode>
                <c:ptCount val="27"/>
                <c:pt idx="0">
                  <c:v>7404</c:v>
                </c:pt>
                <c:pt idx="1">
                  <c:v>9216</c:v>
                </c:pt>
                <c:pt idx="2">
                  <c:v>14166</c:v>
                </c:pt>
                <c:pt idx="3">
                  <c:v>13994</c:v>
                </c:pt>
                <c:pt idx="4">
                  <c:v>14158</c:v>
                </c:pt>
                <c:pt idx="5">
                  <c:v>15941</c:v>
                </c:pt>
                <c:pt idx="6">
                  <c:v>13422</c:v>
                </c:pt>
                <c:pt idx="7">
                  <c:v>16979</c:v>
                </c:pt>
                <c:pt idx="8">
                  <c:v>16641</c:v>
                </c:pt>
                <c:pt idx="9">
                  <c:v>16099</c:v>
                </c:pt>
                <c:pt idx="10">
                  <c:v>14297</c:v>
                </c:pt>
                <c:pt idx="11" formatCode="General">
                  <c:v>10795</c:v>
                </c:pt>
                <c:pt idx="12" formatCode="General">
                  <c:v>12663</c:v>
                </c:pt>
                <c:pt idx="13" formatCode="General">
                  <c:v>11177</c:v>
                </c:pt>
                <c:pt idx="14" formatCode="General">
                  <c:v>11217</c:v>
                </c:pt>
                <c:pt idx="15" formatCode="General">
                  <c:v>12541</c:v>
                </c:pt>
                <c:pt idx="16" formatCode="General">
                  <c:v>14004</c:v>
                </c:pt>
                <c:pt idx="17" formatCode="General">
                  <c:v>14043</c:v>
                </c:pt>
                <c:pt idx="18" formatCode="General">
                  <c:v>12350</c:v>
                </c:pt>
                <c:pt idx="19" formatCode="General">
                  <c:v>18420</c:v>
                </c:pt>
                <c:pt idx="20" formatCode="General">
                  <c:v>16539</c:v>
                </c:pt>
                <c:pt idx="21" formatCode="General">
                  <c:v>19211</c:v>
                </c:pt>
                <c:pt idx="22">
                  <c:v>20579</c:v>
                </c:pt>
                <c:pt idx="23">
                  <c:v>24475</c:v>
                </c:pt>
                <c:pt idx="24">
                  <c:v>28488</c:v>
                </c:pt>
                <c:pt idx="25">
                  <c:v>31440</c:v>
                </c:pt>
                <c:pt idx="26">
                  <c:v>36355</c:v>
                </c:pt>
              </c:numCache>
            </c:numRef>
          </c:val>
          <c:smooth val="0"/>
          <c:extLst>
            <c:ext xmlns:c16="http://schemas.microsoft.com/office/drawing/2014/chart" uri="{C3380CC4-5D6E-409C-BE32-E72D297353CC}">
              <c16:uniqueId val="{00000000-A4C4-417B-B29C-9C40CD80ED5E}"/>
            </c:ext>
          </c:extLst>
        </c:ser>
        <c:dLbls>
          <c:showLegendKey val="0"/>
          <c:showVal val="0"/>
          <c:showCatName val="0"/>
          <c:showSerName val="0"/>
          <c:showPercent val="0"/>
          <c:showBubbleSize val="0"/>
        </c:dLbls>
        <c:smooth val="0"/>
        <c:axId val="533976488"/>
        <c:axId val="533973352"/>
      </c:lineChart>
      <c:catAx>
        <c:axId val="533976488"/>
        <c:scaling>
          <c:orientation val="minMax"/>
        </c:scaling>
        <c:delete val="0"/>
        <c:axPos val="b"/>
        <c:numFmt formatCode="General" sourceLinked="1"/>
        <c:majorTickMark val="out"/>
        <c:minorTickMark val="none"/>
        <c:tickLblPos val="nextTo"/>
        <c:crossAx val="533973352"/>
        <c:crosses val="autoZero"/>
        <c:auto val="1"/>
        <c:lblAlgn val="ctr"/>
        <c:lblOffset val="100"/>
        <c:noMultiLvlLbl val="0"/>
      </c:catAx>
      <c:valAx>
        <c:axId val="533973352"/>
        <c:scaling>
          <c:orientation val="minMax"/>
        </c:scaling>
        <c:delete val="0"/>
        <c:axPos val="l"/>
        <c:majorGridlines/>
        <c:numFmt formatCode="#,##0" sourceLinked="1"/>
        <c:majorTickMark val="out"/>
        <c:minorTickMark val="none"/>
        <c:tickLblPos val="nextTo"/>
        <c:crossAx val="533976488"/>
        <c:crosses val="autoZero"/>
        <c:crossBetween val="between"/>
      </c:valAx>
      <c:spPr>
        <a:solidFill>
          <a:schemeClr val="bg1"/>
        </a:solidFill>
      </c:spPr>
    </c:plotArea>
    <c:plotVisOnly val="1"/>
    <c:dispBlanksAs val="gap"/>
    <c:showDLblsOverMax val="0"/>
  </c:chart>
  <c:spPr>
    <a:solidFill>
      <a:schemeClr val="bg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C3B09F-E181-4590-945B-B27DA34E7D1D}" type="datetimeFigureOut">
              <a:rPr lang="en-US" smtClean="0"/>
              <a:pPr/>
              <a:t>12/7/2016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40808-403C-49E2-90F8-369CB164D832}" type="slidenum">
              <a:rPr lang="en-US" smtClean="0"/>
              <a:pPr/>
              <a:t>‹#›</a:t>
            </a:fld>
            <a:endParaRPr lang="en-US"/>
          </a:p>
        </p:txBody>
      </p:sp>
    </p:spTree>
    <p:extLst>
      <p:ext uri="{BB962C8B-B14F-4D97-AF65-F5344CB8AC3E}">
        <p14:creationId xmlns:p14="http://schemas.microsoft.com/office/powerpoint/2010/main" val="1405773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1DA313-960E-4330-9FEB-F685A487A18E}" type="datetimeFigureOut">
              <a:rPr lang="en-US" smtClean="0"/>
              <a:pPr/>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F46217-4D87-4A9D-9425-1072099CC0D3}" type="slidenum">
              <a:rPr lang="en-US" smtClean="0"/>
              <a:pPr/>
              <a:t>‹#›</a:t>
            </a:fld>
            <a:endParaRPr lang="en-US"/>
          </a:p>
        </p:txBody>
      </p:sp>
    </p:spTree>
    <p:extLst>
      <p:ext uri="{BB962C8B-B14F-4D97-AF65-F5344CB8AC3E}">
        <p14:creationId xmlns:p14="http://schemas.microsoft.com/office/powerpoint/2010/main" val="78678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Marcy, Algonquin, Haystack</a:t>
            </a:r>
            <a:r>
              <a:rPr lang="en-US" baseline="0" dirty="0" smtClean="0"/>
              <a:t>, Skylight, </a:t>
            </a:r>
            <a:endParaRPr lang="en-US" dirty="0"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9491E7-0351-424F-B40C-E8C64E2FEA18}" type="slidenum">
              <a:rPr lang="en-US" smtClean="0"/>
              <a:pPr fontAlgn="base">
                <a:spcBef>
                  <a:spcPct val="0"/>
                </a:spcBef>
                <a:spcAft>
                  <a:spcPct val="0"/>
                </a:spcAft>
                <a:defRPr/>
              </a:pPr>
              <a:t>3</a:t>
            </a:fld>
            <a:endParaRPr lang="en-US" dirty="0" smtClean="0"/>
          </a:p>
        </p:txBody>
      </p:sp>
    </p:spTree>
    <p:extLst>
      <p:ext uri="{BB962C8B-B14F-4D97-AF65-F5344CB8AC3E}">
        <p14:creationId xmlns:p14="http://schemas.microsoft.com/office/powerpoint/2010/main" val="2283412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area 1999</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15</a:t>
            </a:fld>
            <a:endParaRPr lang="en-US"/>
          </a:p>
        </p:txBody>
      </p:sp>
    </p:spTree>
    <p:extLst>
      <p:ext uri="{BB962C8B-B14F-4D97-AF65-F5344CB8AC3E}">
        <p14:creationId xmlns:p14="http://schemas.microsoft.com/office/powerpoint/2010/main" val="197972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16</a:t>
            </a:fld>
            <a:endParaRPr lang="en-US"/>
          </a:p>
        </p:txBody>
      </p:sp>
    </p:spTree>
    <p:extLst>
      <p:ext uri="{BB962C8B-B14F-4D97-AF65-F5344CB8AC3E}">
        <p14:creationId xmlns:p14="http://schemas.microsoft.com/office/powerpoint/2010/main" val="208111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2009</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17</a:t>
            </a:fld>
            <a:endParaRPr lang="en-US"/>
          </a:p>
        </p:txBody>
      </p:sp>
    </p:spTree>
    <p:extLst>
      <p:ext uri="{BB962C8B-B14F-4D97-AF65-F5344CB8AC3E}">
        <p14:creationId xmlns:p14="http://schemas.microsoft.com/office/powerpoint/2010/main" val="2570719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2011</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18</a:t>
            </a:fld>
            <a:endParaRPr lang="en-US"/>
          </a:p>
        </p:txBody>
      </p:sp>
    </p:spTree>
    <p:extLst>
      <p:ext uri="{BB962C8B-B14F-4D97-AF65-F5344CB8AC3E}">
        <p14:creationId xmlns:p14="http://schemas.microsoft.com/office/powerpoint/2010/main" val="22154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we’ve got this great library of images from all over the </a:t>
            </a:r>
            <a:r>
              <a:rPr lang="en-US" baseline="0" dirty="0" err="1" smtClean="0"/>
              <a:t>adirondack</a:t>
            </a:r>
            <a:r>
              <a:rPr lang="en-US" baseline="0" dirty="0" smtClean="0"/>
              <a:t> alpine zone. But what can we DO with them?</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19</a:t>
            </a:fld>
            <a:endParaRPr lang="en-US"/>
          </a:p>
        </p:txBody>
      </p:sp>
    </p:spTree>
    <p:extLst>
      <p:ext uri="{BB962C8B-B14F-4D97-AF65-F5344CB8AC3E}">
        <p14:creationId xmlns:p14="http://schemas.microsoft.com/office/powerpoint/2010/main" val="217637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in the summer op of 2009 we re-took 40 of the 50 photopoints. In order to use the photos, first I had to process and analyze the images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Best matches from each series were selected by visual estimation.– This starts to get trickier in the new digital</a:t>
            </a:r>
            <a:r>
              <a:rPr lang="en-US" baseline="0" dirty="0" smtClean="0">
                <a:solidFill>
                  <a:schemeClr val="bg1"/>
                </a:solidFill>
              </a:rPr>
              <a:t> age where we may have as many as 7 or 8 photos taken with slightly different zooms or angles to choose from. I’d like to recognize and thank Seth Jones for his assistance during this phase of the project! </a:t>
            </a:r>
            <a:endParaRPr lang="en-US" dirty="0" smtClean="0">
              <a:solidFill>
                <a:schemeClr val="bg1"/>
              </a:solidFill>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All images were digitized, using either a high-resolution digital scanner, developing directly to disk, or downloading from digital camera.</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20</a:t>
            </a:fld>
            <a:endParaRPr lang="en-US"/>
          </a:p>
        </p:txBody>
      </p:sp>
    </p:spTree>
    <p:extLst>
      <p:ext uri="{BB962C8B-B14F-4D97-AF65-F5344CB8AC3E}">
        <p14:creationId xmlns:p14="http://schemas.microsoft.com/office/powerpoint/2010/main" val="262076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you see here is the baseline image from 1992. I’ve drawn in the marks on prominent features that don’t move (such as large </a:t>
            </a:r>
            <a:r>
              <a:rPr lang="en-US" baseline="0" dirty="0" err="1" smtClean="0"/>
              <a:t>erratics</a:t>
            </a:r>
            <a:r>
              <a:rPr lang="en-US" baseline="0" dirty="0" smtClean="0"/>
              <a:t>, bedrock, and the like), to help line the photos up</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the next image in the series, from 1999. You  can see I’ve done the same thing here. If your image recollection is particularly good, you may already see some changes in this image compared</a:t>
            </a:r>
            <a:r>
              <a:rPr lang="en-US" baseline="0" dirty="0" smtClean="0"/>
              <a:t> to the last one.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2004</a:t>
            </a:r>
          </a:p>
          <a:p>
            <a:endParaRPr lang="en-US" dirty="0" smtClean="0"/>
          </a:p>
          <a:p>
            <a:r>
              <a:rPr lang="en-US" dirty="0" smtClean="0"/>
              <a:t>And  2009</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22</a:t>
            </a:fld>
            <a:endParaRPr lang="en-US"/>
          </a:p>
        </p:txBody>
      </p:sp>
    </p:spTree>
    <p:extLst>
      <p:ext uri="{BB962C8B-B14F-4D97-AF65-F5344CB8AC3E}">
        <p14:creationId xmlns:p14="http://schemas.microsoft.com/office/powerpoint/2010/main" val="41053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is where the fun</a:t>
            </a:r>
            <a:r>
              <a:rPr lang="en-US" baseline="0" dirty="0" smtClean="0"/>
              <a:t> really begins. </a:t>
            </a:r>
            <a:r>
              <a:rPr lang="en-US" dirty="0" smtClean="0">
                <a:solidFill>
                  <a:schemeClr val="bg1"/>
                </a:solidFill>
              </a:rPr>
              <a:t>Images from each photopoint were opened as layers of a single file, using the GNU Image Manipulation Program (GIMP). </a:t>
            </a:r>
            <a:endParaRPr lang="en-US" baseline="0" dirty="0" smtClean="0"/>
          </a:p>
          <a:p>
            <a:endParaRPr lang="en-US" baseline="0" dirty="0" smtClean="0"/>
          </a:p>
          <a:p>
            <a:r>
              <a:rPr lang="en-US" baseline="0" dirty="0" smtClean="0"/>
              <a:t>Once they were layered, I played with the transparency of the images in order to get them properly lined up. Here you see the baseline image from 1992 with the 2009 image coming in on top. The 2009 image is 75 percent transparent, so it appears as a ghost image</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23</a:t>
            </a:fld>
            <a:endParaRPr lang="en-US"/>
          </a:p>
        </p:txBody>
      </p:sp>
    </p:spTree>
    <p:extLst>
      <p:ext uri="{BB962C8B-B14F-4D97-AF65-F5344CB8AC3E}">
        <p14:creationId xmlns:p14="http://schemas.microsoft.com/office/powerpoint/2010/main" val="512576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have the 2009 image at about 50% transparency. This is the point where I’d work to line the</a:t>
            </a:r>
            <a:r>
              <a:rPr lang="en-US" baseline="0" dirty="0" smtClean="0"/>
              <a:t> two images up as precisely as possible.</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24</a:t>
            </a:fld>
            <a:endParaRPr lang="en-US"/>
          </a:p>
        </p:txBody>
      </p:sp>
    </p:spTree>
    <p:extLst>
      <p:ext uri="{BB962C8B-B14F-4D97-AF65-F5344CB8AC3E}">
        <p14:creationId xmlns:p14="http://schemas.microsoft.com/office/powerpoint/2010/main" val="4147475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Once everything was lined</a:t>
            </a:r>
            <a:r>
              <a:rPr lang="en-US" baseline="0" dirty="0" smtClean="0">
                <a:solidFill>
                  <a:schemeClr val="bg1"/>
                </a:solidFill>
              </a:rPr>
              <a:t> up, </a:t>
            </a:r>
            <a:r>
              <a:rPr lang="en-US" dirty="0" smtClean="0">
                <a:solidFill>
                  <a:schemeClr val="bg1"/>
                </a:solidFill>
              </a:rPr>
              <a:t>I superimposed a 120 x 120 pixel</a:t>
            </a:r>
            <a:r>
              <a:rPr lang="en-US" baseline="0" dirty="0" smtClean="0">
                <a:solidFill>
                  <a:schemeClr val="bg1"/>
                </a:solidFill>
              </a:rPr>
              <a:t> </a:t>
            </a:r>
            <a:r>
              <a:rPr lang="en-US" dirty="0" smtClean="0">
                <a:solidFill>
                  <a:schemeClr val="bg1"/>
                </a:solidFill>
              </a:rPr>
              <a:t>grid square</a:t>
            </a:r>
            <a:r>
              <a:rPr lang="en-US" baseline="0" dirty="0" smtClean="0">
                <a:solidFill>
                  <a:schemeClr val="bg1"/>
                </a:solidFill>
              </a:rPr>
              <a:t> on the image and did a visual estimation of percent cover in 3 categories bare rock, vegetation, and exposed soil for each grid square.</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Analysis of images themselves</a:t>
            </a:r>
            <a:r>
              <a:rPr lang="en-US" baseline="0" dirty="0" smtClean="0"/>
              <a:t> is challenging. Without correction for the distortion in depth of field, it is difficult to quantify  change. However, as each retake has the same focal length and shows the same image, analyzing the change in the percent of cover visible is possible.  </a:t>
            </a:r>
            <a:endParaRPr lang="en-US" dirty="0" smtClean="0"/>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25</a:t>
            </a:fld>
            <a:endParaRPr lang="en-US"/>
          </a:p>
        </p:txBody>
      </p:sp>
    </p:spTree>
    <p:extLst>
      <p:ext uri="{BB962C8B-B14F-4D97-AF65-F5344CB8AC3E}">
        <p14:creationId xmlns:p14="http://schemas.microsoft.com/office/powerpoint/2010/main" val="24578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little bit</a:t>
            </a:r>
            <a:r>
              <a:rPr lang="en-US" baseline="0" dirty="0" smtClean="0"/>
              <a:t> about who we are: The Summit Steward program is a 22 year partnership of ADK, TNC, DEC. Our mission is to help protect NY’s alpine</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5</a:t>
            </a:fld>
            <a:endParaRPr lang="en-US"/>
          </a:p>
        </p:txBody>
      </p:sp>
    </p:spTree>
    <p:extLst>
      <p:ext uri="{BB962C8B-B14F-4D97-AF65-F5344CB8AC3E}">
        <p14:creationId xmlns:p14="http://schemas.microsoft.com/office/powerpoint/2010/main" val="1444223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bg1"/>
                </a:solidFill>
              </a:rPr>
              <a:t>Gridquare</a:t>
            </a:r>
            <a:r>
              <a:rPr lang="en-US" sz="1200" baseline="0" dirty="0" smtClean="0">
                <a:solidFill>
                  <a:schemeClr val="bg1"/>
                </a:solidFill>
              </a:rPr>
              <a:t> values were averaged to provide a single figure for each year in each of the coverage classes. In order to determine change, </a:t>
            </a:r>
            <a:r>
              <a:rPr lang="en-US" sz="1200" dirty="0" smtClean="0">
                <a:solidFill>
                  <a:schemeClr val="bg1"/>
                </a:solidFill>
              </a:rPr>
              <a:t>Baseline </a:t>
            </a:r>
            <a:r>
              <a:rPr lang="en-US" sz="1200" dirty="0" err="1" smtClean="0">
                <a:solidFill>
                  <a:schemeClr val="bg1"/>
                </a:solidFill>
              </a:rPr>
              <a:t>photocover</a:t>
            </a:r>
            <a:r>
              <a:rPr lang="en-US" sz="1200" dirty="0" smtClean="0">
                <a:solidFill>
                  <a:schemeClr val="bg1"/>
                </a:solidFill>
              </a:rPr>
              <a:t> values were subtracted from most recent </a:t>
            </a:r>
            <a:r>
              <a:rPr lang="en-US" sz="1200" dirty="0" err="1" smtClean="0">
                <a:solidFill>
                  <a:schemeClr val="bg1"/>
                </a:solidFill>
              </a:rPr>
              <a:t>photocover</a:t>
            </a:r>
            <a:r>
              <a:rPr lang="en-US" sz="1200" dirty="0" smtClean="0">
                <a:solidFill>
                  <a:schemeClr val="bg1"/>
                </a:solidFill>
              </a:rPr>
              <a:t> values and divided by time lapse.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So, I</a:t>
            </a:r>
            <a:r>
              <a:rPr lang="en-US" sz="1200" baseline="0" dirty="0" smtClean="0">
                <a:solidFill>
                  <a:schemeClr val="bg1"/>
                </a:solidFill>
              </a:rPr>
              <a:t> was able to get some kind of quantitative information from the photographs. But this alone doesn’t answer the question of whether the steward program is effective.</a:t>
            </a:r>
            <a:endParaRPr lang="en-US" sz="1200" dirty="0" smtClean="0">
              <a:solidFill>
                <a:schemeClr val="bg1"/>
              </a:solidFill>
            </a:endParaRPr>
          </a:p>
        </p:txBody>
      </p:sp>
      <p:sp>
        <p:nvSpPr>
          <p:cNvPr id="4" name="Slide Number Placeholder 3"/>
          <p:cNvSpPr>
            <a:spLocks noGrp="1"/>
          </p:cNvSpPr>
          <p:nvPr>
            <p:ph type="sldNum" sz="quarter" idx="10"/>
          </p:nvPr>
        </p:nvSpPr>
        <p:spPr/>
        <p:txBody>
          <a:bodyPr/>
          <a:lstStyle/>
          <a:p>
            <a:fld id="{28F46217-4D87-4A9D-9425-1072099CC0D3}" type="slidenum">
              <a:rPr lang="en-US" smtClean="0"/>
              <a:pPr/>
              <a:t>26</a:t>
            </a:fld>
            <a:endParaRPr lang="en-US"/>
          </a:p>
        </p:txBody>
      </p:sp>
    </p:spTree>
    <p:extLst>
      <p:ext uri="{BB962C8B-B14F-4D97-AF65-F5344CB8AC3E}">
        <p14:creationId xmlns:p14="http://schemas.microsoft.com/office/powerpoint/2010/main" val="105641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a:t>
            </a:r>
            <a:r>
              <a:rPr lang="en-US" dirty="0" err="1" smtClean="0"/>
              <a:t>evaluatate</a:t>
            </a:r>
            <a:r>
              <a:rPr lang="en-US" baseline="0" dirty="0" smtClean="0"/>
              <a:t> our effectiveness, I have to see recovery (which I define for this project as an increase in vegetation and a decrease in bare rock.) AND that recovery has to be different on stewarded </a:t>
            </a:r>
            <a:r>
              <a:rPr lang="en-US" baseline="0" dirty="0" err="1" smtClean="0"/>
              <a:t>vs</a:t>
            </a:r>
            <a:r>
              <a:rPr lang="en-US" baseline="0" dirty="0" smtClean="0"/>
              <a:t> non stewarded peaks </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27</a:t>
            </a:fld>
            <a:endParaRPr lang="en-US"/>
          </a:p>
        </p:txBody>
      </p:sp>
    </p:spTree>
    <p:extLst>
      <p:ext uri="{BB962C8B-B14F-4D97-AF65-F5344CB8AC3E}">
        <p14:creationId xmlns:p14="http://schemas.microsoft.com/office/powerpoint/2010/main" val="2051514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Now,</a:t>
            </a:r>
            <a:r>
              <a:rPr lang="en-US" sz="1200" baseline="0" dirty="0" smtClean="0">
                <a:solidFill>
                  <a:schemeClr val="bg1"/>
                </a:solidFill>
              </a:rPr>
              <a:t> in order to evaluate the effectiveness of the steward program, m</a:t>
            </a:r>
            <a:r>
              <a:rPr lang="en-US" sz="1200" dirty="0" smtClean="0">
                <a:solidFill>
                  <a:schemeClr val="bg1"/>
                </a:solidFill>
              </a:rPr>
              <a:t>ountains were grouped into two categories (steward presence—Algonquin and Marcy, steward absence—Cascade, Colden, Dix, Gothics, Skylight, Whiteface, Wright).</a:t>
            </a:r>
            <a:r>
              <a:rPr lang="en-US" sz="1200" baseline="0" dirty="0" smtClean="0">
                <a:solidFill>
                  <a:schemeClr val="bg1"/>
                </a:solidFill>
              </a:rPr>
              <a:t> In this instance, Stewarded refers to the peaks that have had a 7 day a week steward presence since the beginning of the program. Non-stewarded are all other peaks.</a:t>
            </a: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28</a:t>
            </a:fld>
            <a:endParaRPr lang="en-US"/>
          </a:p>
        </p:txBody>
      </p:sp>
    </p:spTree>
    <p:extLst>
      <p:ext uri="{BB962C8B-B14F-4D97-AF65-F5344CB8AC3E}">
        <p14:creationId xmlns:p14="http://schemas.microsoft.com/office/powerpoint/2010/main" val="923899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n-lt"/>
              </a:rPr>
              <a:t>So, in order</a:t>
            </a:r>
            <a:r>
              <a:rPr lang="en-US" sz="1200" baseline="0" dirty="0" smtClean="0">
                <a:solidFill>
                  <a:schemeClr val="bg1"/>
                </a:solidFill>
                <a:latin typeface="+mn-lt"/>
              </a:rPr>
              <a:t> to determine whether the steward program is effective, I grouped information from stewarded and non-stewarded peaks and evaluated the difference and found that </a:t>
            </a:r>
            <a:endParaRPr lang="en-US" sz="1200" dirty="0" smtClean="0">
              <a:solidFill>
                <a:schemeClr val="bg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n-lt"/>
              </a:rPr>
              <a:t>There</a:t>
            </a:r>
            <a:r>
              <a:rPr lang="en-US" sz="1200" baseline="0" dirty="0" smtClean="0">
                <a:solidFill>
                  <a:schemeClr val="bg1"/>
                </a:solidFill>
                <a:latin typeface="+mn-lt"/>
              </a:rPr>
              <a:t> </a:t>
            </a:r>
            <a:r>
              <a:rPr lang="en-US" sz="1200" dirty="0" smtClean="0">
                <a:solidFill>
                  <a:schemeClr val="bg1"/>
                </a:solidFill>
                <a:latin typeface="+mn-lt"/>
              </a:rPr>
              <a:t>was a significant difference in recovery from human trampling in alpine areas on stewarded versus non-stewarded summits. </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29</a:t>
            </a:fld>
            <a:endParaRPr lang="en-US"/>
          </a:p>
        </p:txBody>
      </p:sp>
    </p:spTree>
    <p:extLst>
      <p:ext uri="{BB962C8B-B14F-4D97-AF65-F5344CB8AC3E}">
        <p14:creationId xmlns:p14="http://schemas.microsoft.com/office/powerpoint/2010/main" val="3020366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latin typeface="+mn-lt"/>
              </a:rPr>
              <a:t>The lack of significant results in the category of bare soil was expected. This category reveals the least information about the nature of change occurring on the summits; bare soil can either be lost to erosion, revealing bare rock, or it can be colonized by vegetation, showing up in the vegetation category. </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32</a:t>
            </a:fld>
            <a:endParaRPr lang="en-US"/>
          </a:p>
        </p:txBody>
      </p:sp>
    </p:spTree>
    <p:extLst>
      <p:ext uri="{BB962C8B-B14F-4D97-AF65-F5344CB8AC3E}">
        <p14:creationId xmlns:p14="http://schemas.microsoft.com/office/powerpoint/2010/main" val="3081142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33</a:t>
            </a:fld>
            <a:endParaRPr lang="en-US"/>
          </a:p>
        </p:txBody>
      </p:sp>
    </p:spTree>
    <p:extLst>
      <p:ext uri="{BB962C8B-B14F-4D97-AF65-F5344CB8AC3E}">
        <p14:creationId xmlns:p14="http://schemas.microsoft.com/office/powerpoint/2010/main" val="2093468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34</a:t>
            </a:fld>
            <a:endParaRPr lang="en-US"/>
          </a:p>
        </p:txBody>
      </p:sp>
    </p:spTree>
    <p:extLst>
      <p:ext uri="{BB962C8B-B14F-4D97-AF65-F5344CB8AC3E}">
        <p14:creationId xmlns:p14="http://schemas.microsoft.com/office/powerpoint/2010/main" val="199455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steward trail projects: rock packing in the upper left to prevent erosion, a</a:t>
            </a:r>
            <a:r>
              <a:rPr lang="en-US" baseline="0" dirty="0" smtClean="0"/>
              <a:t> Steward standing next to a newly constructed cairn with scree wall in foreground below, and upper right, a scree wall where the vegetation has grown over the rock.</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35</a:t>
            </a:fld>
            <a:endParaRPr lang="en-US"/>
          </a:p>
        </p:txBody>
      </p:sp>
    </p:spTree>
    <p:extLst>
      <p:ext uri="{BB962C8B-B14F-4D97-AF65-F5344CB8AC3E}">
        <p14:creationId xmlns:p14="http://schemas.microsoft.com/office/powerpoint/2010/main" val="201507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more photopoint series</a:t>
            </a:r>
          </a:p>
        </p:txBody>
      </p:sp>
      <p:sp>
        <p:nvSpPr>
          <p:cNvPr id="4" name="Slide Number Placeholder 3"/>
          <p:cNvSpPr>
            <a:spLocks noGrp="1"/>
          </p:cNvSpPr>
          <p:nvPr>
            <p:ph type="sldNum" sz="quarter" idx="10"/>
          </p:nvPr>
        </p:nvSpPr>
        <p:spPr/>
        <p:txBody>
          <a:bodyPr/>
          <a:lstStyle/>
          <a:p>
            <a:fld id="{28F46217-4D87-4A9D-9425-1072099CC0D3}" type="slidenum">
              <a:rPr lang="en-US" smtClean="0"/>
              <a:pPr/>
              <a:t>36</a:t>
            </a:fld>
            <a:endParaRPr lang="en-US"/>
          </a:p>
        </p:txBody>
      </p:sp>
    </p:spTree>
    <p:extLst>
      <p:ext uri="{BB962C8B-B14F-4D97-AF65-F5344CB8AC3E}">
        <p14:creationId xmlns:p14="http://schemas.microsoft.com/office/powerpoint/2010/main" val="1940215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37</a:t>
            </a:fld>
            <a:endParaRPr lang="en-US"/>
          </a:p>
        </p:txBody>
      </p:sp>
    </p:spTree>
    <p:extLst>
      <p:ext uri="{BB962C8B-B14F-4D97-AF65-F5344CB8AC3E}">
        <p14:creationId xmlns:p14="http://schemas.microsoft.com/office/powerpoint/2010/main" val="20469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 through education (most important!), trail</a:t>
            </a:r>
            <a:r>
              <a:rPr lang="en-US" baseline="0" dirty="0" smtClean="0"/>
              <a:t> work, and research</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6</a:t>
            </a:fld>
            <a:endParaRPr lang="en-US"/>
          </a:p>
        </p:txBody>
      </p:sp>
    </p:spTree>
    <p:extLst>
      <p:ext uri="{BB962C8B-B14F-4D97-AF65-F5344CB8AC3E}">
        <p14:creationId xmlns:p14="http://schemas.microsoft.com/office/powerpoint/2010/main" val="3031863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38</a:t>
            </a:fld>
            <a:endParaRPr lang="en-US"/>
          </a:p>
        </p:txBody>
      </p:sp>
    </p:spTree>
    <p:extLst>
      <p:ext uri="{BB962C8B-B14F-4D97-AF65-F5344CB8AC3E}">
        <p14:creationId xmlns:p14="http://schemas.microsoft.com/office/powerpoint/2010/main" val="2052623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39</a:t>
            </a:fld>
            <a:endParaRPr lang="en-US"/>
          </a:p>
        </p:txBody>
      </p:sp>
    </p:spTree>
    <p:extLst>
      <p:ext uri="{BB962C8B-B14F-4D97-AF65-F5344CB8AC3E}">
        <p14:creationId xmlns:p14="http://schemas.microsoft.com/office/powerpoint/2010/main" val="403199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40</a:t>
            </a:fld>
            <a:endParaRPr lang="en-US"/>
          </a:p>
        </p:txBody>
      </p:sp>
    </p:spTree>
    <p:extLst>
      <p:ext uri="{BB962C8B-B14F-4D97-AF65-F5344CB8AC3E}">
        <p14:creationId xmlns:p14="http://schemas.microsoft.com/office/powerpoint/2010/main" val="1152476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41</a:t>
            </a:fld>
            <a:endParaRPr lang="en-US"/>
          </a:p>
        </p:txBody>
      </p:sp>
    </p:spTree>
    <p:extLst>
      <p:ext uri="{BB962C8B-B14F-4D97-AF65-F5344CB8AC3E}">
        <p14:creationId xmlns:p14="http://schemas.microsoft.com/office/powerpoint/2010/main" val="140544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42</a:t>
            </a:fld>
            <a:endParaRPr lang="en-US"/>
          </a:p>
        </p:txBody>
      </p:sp>
    </p:spTree>
    <p:extLst>
      <p:ext uri="{BB962C8B-B14F-4D97-AF65-F5344CB8AC3E}">
        <p14:creationId xmlns:p14="http://schemas.microsoft.com/office/powerpoint/2010/main" val="325356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43</a:t>
            </a:fld>
            <a:endParaRPr lang="en-US"/>
          </a:p>
        </p:txBody>
      </p:sp>
    </p:spTree>
    <p:extLst>
      <p:ext uri="{BB962C8B-B14F-4D97-AF65-F5344CB8AC3E}">
        <p14:creationId xmlns:p14="http://schemas.microsoft.com/office/powerpoint/2010/main" val="1854258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44</a:t>
            </a:fld>
            <a:endParaRPr lang="en-US"/>
          </a:p>
        </p:txBody>
      </p:sp>
    </p:spTree>
    <p:extLst>
      <p:ext uri="{BB962C8B-B14F-4D97-AF65-F5344CB8AC3E}">
        <p14:creationId xmlns:p14="http://schemas.microsoft.com/office/powerpoint/2010/main" val="1369913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45</a:t>
            </a:fld>
            <a:endParaRPr lang="en-US"/>
          </a:p>
        </p:txBody>
      </p:sp>
    </p:spTree>
    <p:extLst>
      <p:ext uri="{BB962C8B-B14F-4D97-AF65-F5344CB8AC3E}">
        <p14:creationId xmlns:p14="http://schemas.microsoft.com/office/powerpoint/2010/main" val="278661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46</a:t>
            </a:fld>
            <a:endParaRPr lang="en-US"/>
          </a:p>
        </p:txBody>
      </p:sp>
    </p:spTree>
    <p:extLst>
      <p:ext uri="{BB962C8B-B14F-4D97-AF65-F5344CB8AC3E}">
        <p14:creationId xmlns:p14="http://schemas.microsoft.com/office/powerpoint/2010/main" val="245786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47</a:t>
            </a:fld>
            <a:endParaRPr lang="en-US"/>
          </a:p>
        </p:txBody>
      </p:sp>
    </p:spTree>
    <p:extLst>
      <p:ext uri="{BB962C8B-B14F-4D97-AF65-F5344CB8AC3E}">
        <p14:creationId xmlns:p14="http://schemas.microsoft.com/office/powerpoint/2010/main" val="293553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Photopoint monitoring represents a long-term data set that illustrates rates of trampling, erosion, and vegetative re-growth</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9</a:t>
            </a:fld>
            <a:endParaRPr lang="en-US"/>
          </a:p>
        </p:txBody>
      </p:sp>
    </p:spTree>
    <p:extLst>
      <p:ext uri="{BB962C8B-B14F-4D97-AF65-F5344CB8AC3E}">
        <p14:creationId xmlns:p14="http://schemas.microsoft.com/office/powerpoint/2010/main" val="2365887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48</a:t>
            </a:fld>
            <a:endParaRPr lang="en-US"/>
          </a:p>
        </p:txBody>
      </p:sp>
    </p:spTree>
    <p:extLst>
      <p:ext uri="{BB962C8B-B14F-4D97-AF65-F5344CB8AC3E}">
        <p14:creationId xmlns:p14="http://schemas.microsoft.com/office/powerpoint/2010/main" val="2453113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F46217-4D87-4A9D-9425-1072099CC0D3}" type="slidenum">
              <a:rPr lang="en-US" smtClean="0"/>
              <a:pPr/>
              <a:t>49</a:t>
            </a:fld>
            <a:endParaRPr lang="en-US"/>
          </a:p>
        </p:txBody>
      </p:sp>
    </p:spTree>
    <p:extLst>
      <p:ext uri="{BB962C8B-B14F-4D97-AF65-F5344CB8AC3E}">
        <p14:creationId xmlns:p14="http://schemas.microsoft.com/office/powerpoint/2010/main" val="4257272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of course there are limits to this type of analysis. </a:t>
            </a:r>
          </a:p>
          <a:p>
            <a:endParaRPr lang="en-US" baseline="0" dirty="0" smtClean="0"/>
          </a:p>
          <a:p>
            <a:r>
              <a:rPr lang="en-US" baseline="0" dirty="0" smtClean="0"/>
              <a:t>A couple of the big ones are that this only looks at areas that have been impacted by human trampling. This doesn’t provide any information about what has happened in non-trampled areas.</a:t>
            </a:r>
          </a:p>
          <a:p>
            <a:endParaRPr lang="en-US" baseline="0" dirty="0" smtClean="0"/>
          </a:p>
          <a:p>
            <a:r>
              <a:rPr lang="en-US" baseline="0" dirty="0" smtClean="0"/>
              <a:t>Any analysis that is done by the human eye has some subjectivity in it. Further, a classification simply of vegetation doesn’t answer the question of whether these are alpine or non-alpine plants.</a:t>
            </a:r>
          </a:p>
          <a:p>
            <a:endParaRPr lang="en-US" baseline="0" dirty="0" smtClean="0"/>
          </a:p>
          <a:p>
            <a:r>
              <a:rPr lang="en-US" baseline="0" dirty="0" smtClean="0"/>
              <a:t>Dr. </a:t>
            </a:r>
            <a:r>
              <a:rPr lang="en-US" baseline="0" dirty="0" err="1" smtClean="0"/>
              <a:t>Ketchledge’s</a:t>
            </a:r>
            <a:r>
              <a:rPr lang="en-US" baseline="0" dirty="0" smtClean="0"/>
              <a:t> </a:t>
            </a:r>
            <a:r>
              <a:rPr lang="en-US" baseline="0" dirty="0" err="1" smtClean="0"/>
              <a:t>revegetation</a:t>
            </a:r>
            <a:r>
              <a:rPr lang="en-US" baseline="0" dirty="0" smtClean="0"/>
              <a:t> work in the Adirondacks changed what some of these mountains (Algonquin in particular) looked like. This analysis doesn’t actually allow us to tease out the effects of his work.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I’m not a scientist and I don’t work with statisticians, I had to keep the analysis that I did relatively simple. Therefore, I simplified the stewarded and non-stewarded categories- some of those peaks are </a:t>
            </a:r>
            <a:r>
              <a:rPr lang="en-US" dirty="0" smtClean="0">
                <a:solidFill>
                  <a:schemeClr val="bg1"/>
                </a:solidFill>
              </a:rPr>
              <a:t>very rarely stewarded, some stewarded regularly but only in the last few years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It’s a simple analysis– more complex statistics reveal a more complicated story</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51</a:t>
            </a:fld>
            <a:endParaRPr lang="en-US"/>
          </a:p>
        </p:txBody>
      </p:sp>
    </p:spTree>
    <p:extLst>
      <p:ext uri="{BB962C8B-B14F-4D97-AF65-F5344CB8AC3E}">
        <p14:creationId xmlns:p14="http://schemas.microsoft.com/office/powerpoint/2010/main" val="611208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does have some advantages, though–</a:t>
            </a:r>
            <a:r>
              <a:rPr lang="en-US" baseline="0" dirty="0" smtClean="0"/>
              <a:t> this is an analysis method that anyone can do (with patience)!</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52</a:t>
            </a:fld>
            <a:endParaRPr lang="en-US"/>
          </a:p>
        </p:txBody>
      </p:sp>
    </p:spTree>
    <p:extLst>
      <p:ext uri="{BB962C8B-B14F-4D97-AF65-F5344CB8AC3E}">
        <p14:creationId xmlns:p14="http://schemas.microsoft.com/office/powerpoint/2010/main" val="3465081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53</a:t>
            </a:fld>
            <a:endParaRPr lang="en-US"/>
          </a:p>
        </p:txBody>
      </p:sp>
    </p:spTree>
    <p:extLst>
      <p:ext uri="{BB962C8B-B14F-4D97-AF65-F5344CB8AC3E}">
        <p14:creationId xmlns:p14="http://schemas.microsoft.com/office/powerpoint/2010/main" val="165625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Our photopoint monitoring project was Established in 1999 by Matt Scott to document health of the alpine communities  and evaluate the Summit Steward program’s effectiveness</a:t>
            </a:r>
          </a:p>
          <a:p>
            <a:endParaRPr lang="en-US" dirty="0" smtClean="0"/>
          </a:p>
          <a:p>
            <a:r>
              <a:rPr lang="en-US" dirty="0" smtClean="0">
                <a:solidFill>
                  <a:schemeClr val="bg1"/>
                </a:solidFill>
              </a:rPr>
              <a:t>Matt Scott used baseline photographs from Dr. </a:t>
            </a:r>
            <a:r>
              <a:rPr lang="en-US" dirty="0" err="1" smtClean="0">
                <a:solidFill>
                  <a:schemeClr val="bg1"/>
                </a:solidFill>
              </a:rPr>
              <a:t>Ketchledge’s</a:t>
            </a:r>
            <a:r>
              <a:rPr lang="en-US" dirty="0" smtClean="0">
                <a:solidFill>
                  <a:schemeClr val="bg1"/>
                </a:solidFill>
              </a:rPr>
              <a:t> historical photograph collection</a:t>
            </a:r>
          </a:p>
          <a:p>
            <a:endParaRPr lang="en-US" dirty="0" smtClean="0">
              <a:solidFill>
                <a:schemeClr val="bg1"/>
              </a:solidFill>
            </a:endParaRPr>
          </a:p>
          <a:p>
            <a:r>
              <a:rPr lang="en-US" dirty="0" smtClean="0">
                <a:solidFill>
                  <a:schemeClr val="bg1"/>
                </a:solidFill>
              </a:rPr>
              <a:t>He and Ketch selected areas to </a:t>
            </a:r>
            <a:r>
              <a:rPr lang="en-US" dirty="0" err="1" smtClean="0">
                <a:solidFill>
                  <a:schemeClr val="bg1"/>
                </a:solidFill>
              </a:rPr>
              <a:t>rephotograph</a:t>
            </a:r>
            <a:endParaRPr lang="en-US" dirty="0" smtClean="0">
              <a:solidFill>
                <a:schemeClr val="bg1"/>
              </a:solidFill>
            </a:endParaRPr>
          </a:p>
          <a:p>
            <a:r>
              <a:rPr lang="en-US" dirty="0" smtClean="0">
                <a:solidFill>
                  <a:schemeClr val="bg1"/>
                </a:solidFill>
              </a:rPr>
              <a:t>Scott replicated the photographs as closely as possible, drilling nails into the rock and notating tripod height and camera angle to allow for exact replication</a:t>
            </a: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10</a:t>
            </a:fld>
            <a:endParaRPr lang="en-US"/>
          </a:p>
        </p:txBody>
      </p:sp>
    </p:spTree>
    <p:extLst>
      <p:ext uri="{BB962C8B-B14F-4D97-AF65-F5344CB8AC3E}">
        <p14:creationId xmlns:p14="http://schemas.microsoft.com/office/powerpoint/2010/main" val="120669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We now have 50</a:t>
            </a:r>
            <a:r>
              <a:rPr lang="en-US" baseline="0" dirty="0" smtClean="0">
                <a:solidFill>
                  <a:schemeClr val="bg1"/>
                </a:solidFill>
              </a:rPr>
              <a:t> photopoints on 9 summits. The retake cycle for photographs is determined by level of impact and likelihood of change. Some photos are retaken every 2 years, some every 5, some 10</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11</a:t>
            </a:fld>
            <a:endParaRPr lang="en-US"/>
          </a:p>
        </p:txBody>
      </p:sp>
    </p:spTree>
    <p:extLst>
      <p:ext uri="{BB962C8B-B14F-4D97-AF65-F5344CB8AC3E}">
        <p14:creationId xmlns:p14="http://schemas.microsoft.com/office/powerpoint/2010/main" val="58690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Photopoints were set</a:t>
            </a:r>
            <a:r>
              <a:rPr lang="en-US" baseline="0" dirty="0" smtClean="0"/>
              <a:t> up in 1999, retaken in 2004 with funding assistance from the Waterman Fund, 2007, 2008, 2009, 2010, 2011</a:t>
            </a:r>
          </a:p>
          <a:p>
            <a:endParaRPr lang="en-US" baseline="0" dirty="0" smtClean="0"/>
          </a:p>
          <a:p>
            <a:r>
              <a:rPr lang="en-US" baseline="0" dirty="0" smtClean="0"/>
              <a:t>Once we find the nail, which usually requires a combination of the sketch map and directions, prints of prior photos, and a bit of a scavenger hunt, we set up the tripod and camera to specified height, angle, and direction.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While we use the same film camera</a:t>
            </a:r>
            <a:r>
              <a:rPr lang="en-US" sz="1200" baseline="0" dirty="0" smtClean="0">
                <a:solidFill>
                  <a:schemeClr val="bg1"/>
                </a:solidFill>
              </a:rPr>
              <a:t> that was used by Matt Scott in 1999 to avoid distortion, we also use a digital camera to allow for a quick field check of images.</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12</a:t>
            </a:fld>
            <a:endParaRPr lang="en-US"/>
          </a:p>
        </p:txBody>
      </p:sp>
    </p:spTree>
    <p:extLst>
      <p:ext uri="{BB962C8B-B14F-4D97-AF65-F5344CB8AC3E}">
        <p14:creationId xmlns:p14="http://schemas.microsoft.com/office/powerpoint/2010/main" val="288837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Left: Summit Steward Lynn Metcalf compares the view in front of her with a print of an earlier photopoint to properly line up the image. Right: Photopoint</a:t>
            </a:r>
            <a:r>
              <a:rPr lang="en-US" sz="1200" baseline="0" dirty="0" smtClean="0">
                <a:latin typeface="+mn-lt"/>
              </a:rPr>
              <a:t> monitoring field form</a:t>
            </a:r>
            <a:endParaRPr lang="en-US" sz="120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13</a:t>
            </a:fld>
            <a:endParaRPr lang="en-US"/>
          </a:p>
        </p:txBody>
      </p:sp>
    </p:spTree>
    <p:extLst>
      <p:ext uri="{BB962C8B-B14F-4D97-AF65-F5344CB8AC3E}">
        <p14:creationId xmlns:p14="http://schemas.microsoft.com/office/powerpoint/2010/main" val="292950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I’d just like to show you</a:t>
            </a:r>
            <a:r>
              <a:rPr lang="en-US" baseline="0" dirty="0" smtClean="0"/>
              <a:t> an example photopoint. This is from Mt. Marcy, the highest peak in the Adirondacks. This is from 1992</a:t>
            </a:r>
            <a:endParaRPr lang="en-US" dirty="0"/>
          </a:p>
        </p:txBody>
      </p:sp>
      <p:sp>
        <p:nvSpPr>
          <p:cNvPr id="4" name="Slide Number Placeholder 3"/>
          <p:cNvSpPr>
            <a:spLocks noGrp="1"/>
          </p:cNvSpPr>
          <p:nvPr>
            <p:ph type="sldNum" sz="quarter" idx="10"/>
          </p:nvPr>
        </p:nvSpPr>
        <p:spPr/>
        <p:txBody>
          <a:bodyPr/>
          <a:lstStyle/>
          <a:p>
            <a:fld id="{28F46217-4D87-4A9D-9425-1072099CC0D3}" type="slidenum">
              <a:rPr lang="en-US" smtClean="0"/>
              <a:pPr/>
              <a:t>14</a:t>
            </a:fld>
            <a:endParaRPr lang="en-US"/>
          </a:p>
        </p:txBody>
      </p:sp>
    </p:spTree>
    <p:extLst>
      <p:ext uri="{BB962C8B-B14F-4D97-AF65-F5344CB8AC3E}">
        <p14:creationId xmlns:p14="http://schemas.microsoft.com/office/powerpoint/2010/main" val="310741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A777A5-6F3D-4608-9C2C-726D2BA81800}"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777A5-6F3D-4608-9C2C-726D2BA81800}"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777A5-6F3D-4608-9C2C-726D2BA81800}"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777A5-6F3D-4608-9C2C-726D2BA81800}"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A777A5-6F3D-4608-9C2C-726D2BA81800}"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A777A5-6F3D-4608-9C2C-726D2BA81800}"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A777A5-6F3D-4608-9C2C-726D2BA81800}" type="datetimeFigureOut">
              <a:rPr lang="en-US" smtClean="0"/>
              <a:pPr/>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A777A5-6F3D-4608-9C2C-726D2BA81800}" type="datetimeFigureOut">
              <a:rPr lang="en-US" smtClean="0"/>
              <a:pPr/>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777A5-6F3D-4608-9C2C-726D2BA81800}" type="datetimeFigureOut">
              <a:rPr lang="en-US" smtClean="0"/>
              <a:pPr/>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777A5-6F3D-4608-9C2C-726D2BA81800}"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777A5-6F3D-4608-9C2C-726D2BA81800}"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2111A-43C8-46BD-B1AD-B171CAE1C1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777A5-6F3D-4608-9C2C-726D2BA81800}" type="datetimeFigureOut">
              <a:rPr lang="en-US" smtClean="0"/>
              <a:pPr/>
              <a:t>12/7/2016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2111A-43C8-46BD-B1AD-B171CAE1C1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8" y="800391"/>
            <a:ext cx="9144000" cy="6057436"/>
          </a:xfrm>
          <a:prstGeom prst="rect">
            <a:avLst/>
          </a:prstGeom>
        </p:spPr>
      </p:pic>
      <p:sp>
        <p:nvSpPr>
          <p:cNvPr id="6" name="TextBox 5"/>
          <p:cNvSpPr txBox="1"/>
          <p:nvPr/>
        </p:nvSpPr>
        <p:spPr>
          <a:xfrm>
            <a:off x="-32759" y="800391"/>
            <a:ext cx="9067800" cy="892552"/>
          </a:xfrm>
          <a:prstGeom prst="rect">
            <a:avLst/>
          </a:prstGeom>
          <a:noFill/>
        </p:spPr>
        <p:txBody>
          <a:bodyPr wrap="square" rtlCol="0">
            <a:spAutoFit/>
          </a:bodyPr>
          <a:lstStyle/>
          <a:p>
            <a:pPr algn="ctr"/>
            <a:r>
              <a:rPr lang="en-US" sz="2600" dirty="0" smtClean="0"/>
              <a:t>Julia Goren </a:t>
            </a:r>
          </a:p>
          <a:p>
            <a:pPr algn="ctr"/>
            <a:r>
              <a:rPr lang="en-US" sz="2600" dirty="0" smtClean="0"/>
              <a:t>Adirondack High Peaks Summit Steward Program</a:t>
            </a:r>
            <a:endParaRPr lang="en-US" sz="2600" dirty="0"/>
          </a:p>
        </p:txBody>
      </p:sp>
      <p:sp>
        <p:nvSpPr>
          <p:cNvPr id="5" name="TextBox 4"/>
          <p:cNvSpPr txBox="1"/>
          <p:nvPr/>
        </p:nvSpPr>
        <p:spPr>
          <a:xfrm>
            <a:off x="0" y="0"/>
            <a:ext cx="9144000" cy="646331"/>
          </a:xfrm>
          <a:prstGeom prst="rect">
            <a:avLst/>
          </a:prstGeom>
          <a:noFill/>
        </p:spPr>
        <p:txBody>
          <a:bodyPr wrap="square" rtlCol="0">
            <a:spAutoFit/>
          </a:bodyPr>
          <a:lstStyle/>
          <a:p>
            <a:pPr algn="ctr"/>
            <a:r>
              <a:rPr lang="en-US" sz="3600" dirty="0" smtClean="0">
                <a:solidFill>
                  <a:schemeClr val="bg1"/>
                </a:solidFill>
              </a:rPr>
              <a:t>Photopoint Monitoring in the Adirondack Alpine</a:t>
            </a:r>
            <a:endParaRPr lang="en-US" sz="3600" dirty="0">
              <a:solidFill>
                <a:schemeClr val="bg1"/>
              </a:solidFill>
            </a:endParaRPr>
          </a:p>
        </p:txBody>
      </p:sp>
    </p:spTree>
    <p:extLst>
      <p:ext uri="{BB962C8B-B14F-4D97-AF65-F5344CB8AC3E}">
        <p14:creationId xmlns:p14="http://schemas.microsoft.com/office/powerpoint/2010/main" val="2887426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sz="3600" dirty="0" smtClean="0">
                <a:solidFill>
                  <a:schemeClr val="bg1"/>
                </a:solidFill>
              </a:rPr>
              <a:t>Photopoint Monitoring</a:t>
            </a:r>
            <a:endParaRPr lang="en-US" sz="3600" dirty="0">
              <a:solidFill>
                <a:schemeClr val="bg1"/>
              </a:solidFill>
            </a:endParaRPr>
          </a:p>
        </p:txBody>
      </p:sp>
      <p:pic>
        <p:nvPicPr>
          <p:cNvPr id="5" name="Picture 2" descr="mattscott"/>
          <p:cNvPicPr>
            <a:picLocks noChangeAspect="1" noChangeArrowheads="1"/>
          </p:cNvPicPr>
          <p:nvPr/>
        </p:nvPicPr>
        <p:blipFill>
          <a:blip r:embed="rId3" cstate="print"/>
          <a:srcRect/>
          <a:stretch>
            <a:fillRect/>
          </a:stretch>
        </p:blipFill>
        <p:spPr bwMode="auto">
          <a:xfrm>
            <a:off x="0" y="1285875"/>
            <a:ext cx="9144000" cy="55721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solidFill>
                  <a:schemeClr val="bg1"/>
                </a:solidFill>
              </a:rPr>
              <a:t>Photopoint Monitoring Methods</a:t>
            </a:r>
            <a:endParaRPr lang="en-US" sz="3200" dirty="0">
              <a:solidFill>
                <a:schemeClr val="bg1"/>
              </a:solidFill>
            </a:endParaRPr>
          </a:p>
        </p:txBody>
      </p:sp>
      <p:sp>
        <p:nvSpPr>
          <p:cNvPr id="3" name="Content Placeholder 2"/>
          <p:cNvSpPr>
            <a:spLocks noGrp="1"/>
          </p:cNvSpPr>
          <p:nvPr>
            <p:ph idx="1"/>
          </p:nvPr>
        </p:nvSpPr>
        <p:spPr>
          <a:xfrm>
            <a:off x="0" y="990600"/>
            <a:ext cx="9144000" cy="4191000"/>
          </a:xfrm>
        </p:spPr>
        <p:txBody>
          <a:bodyPr>
            <a:normAutofit/>
          </a:bodyPr>
          <a:lstStyle/>
          <a:p>
            <a:endParaRPr lang="en-US" dirty="0">
              <a:solidFill>
                <a:schemeClr val="bg1"/>
              </a:solidFill>
            </a:endParaRPr>
          </a:p>
          <a:p>
            <a:endParaRPr lang="en-US" dirty="0" smtClean="0">
              <a:solidFill>
                <a:schemeClr val="bg1"/>
              </a:solidFill>
            </a:endParaRPr>
          </a:p>
          <a:p>
            <a:pPr>
              <a:buNone/>
            </a:pPr>
            <a:endParaRPr lang="en-US" dirty="0">
              <a:solidFill>
                <a:schemeClr val="bg1"/>
              </a:solidFill>
            </a:endParaRPr>
          </a:p>
          <a:p>
            <a:pPr>
              <a:buNone/>
            </a:pPr>
            <a:endParaRPr lang="en-US" dirty="0">
              <a:solidFill>
                <a:schemeClr val="bg1"/>
              </a:solidFill>
            </a:endParaRPr>
          </a:p>
        </p:txBody>
      </p:sp>
      <p:pic>
        <p:nvPicPr>
          <p:cNvPr id="5" name="Picture 4" descr="locator shot nai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4000" y="990600"/>
            <a:ext cx="5867400" cy="4114800"/>
          </a:xfrm>
          <a:prstGeom prst="rect">
            <a:avLst/>
          </a:prstGeom>
        </p:spPr>
      </p:pic>
      <p:sp>
        <p:nvSpPr>
          <p:cNvPr id="6" name="TextBox 5"/>
          <p:cNvSpPr txBox="1"/>
          <p:nvPr/>
        </p:nvSpPr>
        <p:spPr>
          <a:xfrm>
            <a:off x="381000" y="5486400"/>
            <a:ext cx="8534400" cy="1077218"/>
          </a:xfrm>
          <a:prstGeom prst="rect">
            <a:avLst/>
          </a:prstGeom>
          <a:noFill/>
        </p:spPr>
        <p:txBody>
          <a:bodyPr wrap="square" rtlCol="0">
            <a:spAutoFit/>
          </a:bodyPr>
          <a:lstStyle/>
          <a:p>
            <a:pPr>
              <a:buFont typeface="Arial" pitchFamily="34" charset="0"/>
              <a:buChar char="•"/>
            </a:pPr>
            <a:r>
              <a:rPr lang="en-US" sz="3200" dirty="0" smtClean="0">
                <a:solidFill>
                  <a:schemeClr val="bg1"/>
                </a:solidFill>
              </a:rPr>
              <a:t> 59 photopoints spread over 9 summits, retake cycle determined by impact</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solidFill>
                  <a:schemeClr val="bg1"/>
                </a:solidFill>
              </a:rPr>
              <a:t>Photopoint Monitoring Methods</a:t>
            </a:r>
            <a:endParaRPr lang="en-US" sz="3200" dirty="0">
              <a:solidFill>
                <a:schemeClr val="bg1"/>
              </a:solidFill>
            </a:endParaRPr>
          </a:p>
        </p:txBody>
      </p:sp>
      <p:sp>
        <p:nvSpPr>
          <p:cNvPr id="4" name="Content Placeholder 2"/>
          <p:cNvSpPr>
            <a:spLocks noGrp="1"/>
          </p:cNvSpPr>
          <p:nvPr>
            <p:ph idx="1"/>
          </p:nvPr>
        </p:nvSpPr>
        <p:spPr>
          <a:xfrm>
            <a:off x="0" y="990600"/>
            <a:ext cx="5334000" cy="5715000"/>
          </a:xfrm>
        </p:spPr>
        <p:txBody>
          <a:bodyPr>
            <a:normAutofit/>
          </a:bodyPr>
          <a:lstStyle/>
          <a:p>
            <a:pPr eaLnBrk="1" hangingPunct="1"/>
            <a:r>
              <a:rPr lang="en-US" sz="2400" dirty="0" smtClean="0">
                <a:solidFill>
                  <a:schemeClr val="bg1"/>
                </a:solidFill>
              </a:rPr>
              <a:t>Photopoints are relocated, using a combination of GPS unit, map, directions, and prints of prior photographs. </a:t>
            </a:r>
          </a:p>
          <a:p>
            <a:pPr eaLnBrk="1" hangingPunct="1"/>
            <a:endParaRPr lang="en-US" sz="2400" dirty="0" smtClean="0">
              <a:solidFill>
                <a:schemeClr val="bg1"/>
              </a:solidFill>
            </a:endParaRPr>
          </a:p>
          <a:p>
            <a:pPr eaLnBrk="1" hangingPunct="1"/>
            <a:endParaRPr lang="en-US" sz="2400" dirty="0" smtClean="0">
              <a:solidFill>
                <a:schemeClr val="bg1"/>
              </a:solidFill>
            </a:endParaRPr>
          </a:p>
          <a:p>
            <a:pPr eaLnBrk="1" hangingPunct="1"/>
            <a:r>
              <a:rPr lang="en-US" sz="2400" dirty="0" smtClean="0">
                <a:solidFill>
                  <a:schemeClr val="bg1"/>
                </a:solidFill>
              </a:rPr>
              <a:t> The same camera was used in 1999, 2004, 2009, 2011, and 2015 to minimize possible distortion resulting from lens curvature. </a:t>
            </a:r>
          </a:p>
        </p:txBody>
      </p:sp>
      <p:pic>
        <p:nvPicPr>
          <p:cNvPr id="6" name="Picture 5" descr="DIX 005 locator shot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4710363" y="2424363"/>
            <a:ext cx="5057274" cy="381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G-004 field for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0" y="0"/>
            <a:ext cx="4495800" cy="6858000"/>
          </a:xfrm>
          <a:prstGeom prst="rect">
            <a:avLst/>
          </a:prstGeom>
        </p:spPr>
      </p:pic>
      <p:pic>
        <p:nvPicPr>
          <p:cNvPr id="6" name="Picture 4" descr="IMGP078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w="9525">
            <a:noFill/>
            <a:miter lim="800000"/>
            <a:headEnd/>
            <a:tailEnd/>
          </a:ln>
        </p:spPr>
      </p:pic>
      <p:sp>
        <p:nvSpPr>
          <p:cNvPr id="7" name="TextBox 6"/>
          <p:cNvSpPr txBox="1"/>
          <p:nvPr/>
        </p:nvSpPr>
        <p:spPr>
          <a:xfrm>
            <a:off x="0" y="0"/>
            <a:ext cx="3810000" cy="369332"/>
          </a:xfrm>
          <a:prstGeom prst="rect">
            <a:avLst/>
          </a:prstGeom>
          <a:noFill/>
        </p:spPr>
        <p:txBody>
          <a:bodyPr>
            <a:spAutoFit/>
          </a:bodyPr>
          <a:lstStyle/>
          <a:p>
            <a:pPr>
              <a:defRPr/>
            </a:pPr>
            <a:r>
              <a:rPr lang="en-US" dirty="0" smtClean="0">
                <a:latin typeface="+mn-lt"/>
              </a:rPr>
              <a:t>Photo</a:t>
            </a:r>
            <a:r>
              <a:rPr lang="en-US" dirty="0">
                <a:latin typeface="+mn-lt"/>
              </a:rPr>
              <a:t>: Seth Jones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003-LB001-1992-07.jpg"/>
          <p:cNvPicPr>
            <a:picLocks noChangeAspect="1"/>
          </p:cNvPicPr>
          <p:nvPr/>
        </p:nvPicPr>
        <p:blipFill>
          <a:blip r:embed="rId3" cstate="print"/>
          <a:stretch>
            <a:fillRect/>
          </a:stretch>
        </p:blipFill>
        <p:spPr>
          <a:xfrm>
            <a:off x="381000" y="838200"/>
            <a:ext cx="8382000" cy="5688156"/>
          </a:xfrm>
          <a:prstGeom prst="rect">
            <a:avLst/>
          </a:prstGeom>
        </p:spPr>
      </p:pic>
      <p:sp>
        <p:nvSpPr>
          <p:cNvPr id="5" name="TextBox 4"/>
          <p:cNvSpPr txBox="1"/>
          <p:nvPr/>
        </p:nvSpPr>
        <p:spPr>
          <a:xfrm>
            <a:off x="609600" y="304800"/>
            <a:ext cx="8534400" cy="523220"/>
          </a:xfrm>
          <a:prstGeom prst="rect">
            <a:avLst/>
          </a:prstGeom>
          <a:noFill/>
        </p:spPr>
        <p:txBody>
          <a:bodyPr wrap="square" rtlCol="0">
            <a:spAutoFit/>
          </a:bodyPr>
          <a:lstStyle/>
          <a:p>
            <a:r>
              <a:rPr lang="en-US" sz="2800" dirty="0" smtClean="0">
                <a:solidFill>
                  <a:schemeClr val="bg1"/>
                </a:solidFill>
              </a:rPr>
              <a:t>Example Photopoint: MAR-003-LB001-1992</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304800"/>
            <a:ext cx="8534400" cy="523220"/>
          </a:xfrm>
          <a:prstGeom prst="rect">
            <a:avLst/>
          </a:prstGeom>
          <a:noFill/>
        </p:spPr>
        <p:txBody>
          <a:bodyPr wrap="square" rtlCol="0">
            <a:spAutoFit/>
          </a:bodyPr>
          <a:lstStyle/>
          <a:p>
            <a:r>
              <a:rPr lang="en-US" sz="2800" dirty="0" smtClean="0">
                <a:solidFill>
                  <a:schemeClr val="bg1"/>
                </a:solidFill>
              </a:rPr>
              <a:t>Example Photopoint: MAR-003-LB001-1999</a:t>
            </a:r>
            <a:endParaRPr lang="en-US" sz="2800" dirty="0">
              <a:solidFill>
                <a:schemeClr val="bg1"/>
              </a:solidFill>
            </a:endParaRPr>
          </a:p>
        </p:txBody>
      </p:sp>
      <p:pic>
        <p:nvPicPr>
          <p:cNvPr id="6" name="Picture 5" descr="MAR003-LB001-1999-08.jpg"/>
          <p:cNvPicPr>
            <a:picLocks noChangeAspect="1"/>
          </p:cNvPicPr>
          <p:nvPr/>
        </p:nvPicPr>
        <p:blipFill>
          <a:blip r:embed="rId3" cstate="print"/>
          <a:stretch>
            <a:fillRect/>
          </a:stretch>
        </p:blipFill>
        <p:spPr>
          <a:xfrm>
            <a:off x="613625" y="990600"/>
            <a:ext cx="7860120" cy="5334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534400" cy="523220"/>
          </a:xfrm>
          <a:prstGeom prst="rect">
            <a:avLst/>
          </a:prstGeom>
          <a:noFill/>
        </p:spPr>
        <p:txBody>
          <a:bodyPr wrap="square" rtlCol="0">
            <a:spAutoFit/>
          </a:bodyPr>
          <a:lstStyle/>
          <a:p>
            <a:r>
              <a:rPr lang="en-US" sz="2800" dirty="0" smtClean="0">
                <a:solidFill>
                  <a:schemeClr val="bg1"/>
                </a:solidFill>
              </a:rPr>
              <a:t>Example Photopoint: MAR-003-LB001-2004</a:t>
            </a:r>
            <a:endParaRPr lang="en-US" sz="2800" dirty="0">
              <a:solidFill>
                <a:schemeClr val="bg1"/>
              </a:solidFill>
            </a:endParaRPr>
          </a:p>
        </p:txBody>
      </p:sp>
      <p:pic>
        <p:nvPicPr>
          <p:cNvPr id="6" name="Picture 5" descr="MAR003-LB001-2004-08.jpg"/>
          <p:cNvPicPr>
            <a:picLocks noChangeAspect="1"/>
          </p:cNvPicPr>
          <p:nvPr/>
        </p:nvPicPr>
        <p:blipFill>
          <a:blip r:embed="rId3" cstate="print"/>
          <a:stretch>
            <a:fillRect/>
          </a:stretch>
        </p:blipFill>
        <p:spPr>
          <a:xfrm>
            <a:off x="457200" y="933144"/>
            <a:ext cx="8229600" cy="566611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
            <a:ext cx="8534400" cy="523220"/>
          </a:xfrm>
          <a:prstGeom prst="rect">
            <a:avLst/>
          </a:prstGeom>
          <a:noFill/>
        </p:spPr>
        <p:txBody>
          <a:bodyPr wrap="square" rtlCol="0">
            <a:spAutoFit/>
          </a:bodyPr>
          <a:lstStyle/>
          <a:p>
            <a:r>
              <a:rPr lang="en-US" sz="2800" dirty="0" smtClean="0">
                <a:solidFill>
                  <a:schemeClr val="bg1"/>
                </a:solidFill>
              </a:rPr>
              <a:t>Example Photopoint: MAR-003-LB001-2009</a:t>
            </a:r>
            <a:endParaRPr lang="en-US" sz="2800" dirty="0">
              <a:solidFill>
                <a:schemeClr val="bg1"/>
              </a:solidFill>
            </a:endParaRPr>
          </a:p>
        </p:txBody>
      </p:sp>
      <p:pic>
        <p:nvPicPr>
          <p:cNvPr id="5" name="Picture 4" descr="MAR003-LB001-2009d-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990600"/>
            <a:ext cx="7620000" cy="572576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
            <a:ext cx="8534400" cy="523220"/>
          </a:xfrm>
          <a:prstGeom prst="rect">
            <a:avLst/>
          </a:prstGeom>
          <a:noFill/>
        </p:spPr>
        <p:txBody>
          <a:bodyPr wrap="square" rtlCol="0">
            <a:spAutoFit/>
          </a:bodyPr>
          <a:lstStyle/>
          <a:p>
            <a:r>
              <a:rPr lang="en-US" sz="2800" dirty="0" smtClean="0">
                <a:solidFill>
                  <a:schemeClr val="bg1"/>
                </a:solidFill>
              </a:rPr>
              <a:t>Example Photopoint: MAR-003-LB001-2011</a:t>
            </a:r>
            <a:endParaRPr lang="en-US" sz="2800" dirty="0">
              <a:solidFill>
                <a:schemeClr val="bg1"/>
              </a:solidFill>
            </a:endParaRPr>
          </a:p>
        </p:txBody>
      </p:sp>
      <p:pic>
        <p:nvPicPr>
          <p:cNvPr id="6" name="Picture 5" descr="MAR-003-LB001-2011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4400" y="762000"/>
            <a:ext cx="7620000" cy="59120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So, what can we actually do with these photos?</a:t>
            </a:r>
            <a:endParaRPr lang="en-US" dirty="0">
              <a:solidFill>
                <a:schemeClr val="bg1"/>
              </a:solidFill>
            </a:endParaRPr>
          </a:p>
        </p:txBody>
      </p:sp>
      <p:sp>
        <p:nvSpPr>
          <p:cNvPr id="3" name="Content Placeholder 2"/>
          <p:cNvSpPr>
            <a:spLocks noGrp="1"/>
          </p:cNvSpPr>
          <p:nvPr>
            <p:ph idx="1"/>
          </p:nvPr>
        </p:nvSpPr>
        <p:spPr/>
        <p:txBody>
          <a:bodyPr/>
          <a:lstStyle/>
          <a:p>
            <a:pPr>
              <a:buNone/>
            </a:pPr>
            <a:r>
              <a:rPr lang="en-US" dirty="0" smtClean="0">
                <a:solidFill>
                  <a:schemeClr val="bg1"/>
                </a:solidFill>
              </a:rPr>
              <a:t>Project objectives:</a:t>
            </a:r>
          </a:p>
          <a:p>
            <a:r>
              <a:rPr lang="en-US" dirty="0" smtClean="0">
                <a:solidFill>
                  <a:schemeClr val="bg1"/>
                </a:solidFill>
              </a:rPr>
              <a:t>Continue the photopoint monitoring</a:t>
            </a:r>
          </a:p>
          <a:p>
            <a:endParaRPr lang="en-US" dirty="0">
              <a:solidFill>
                <a:schemeClr val="bg1"/>
              </a:solidFill>
            </a:endParaRPr>
          </a:p>
          <a:p>
            <a:r>
              <a:rPr lang="en-US" dirty="0" smtClean="0">
                <a:solidFill>
                  <a:schemeClr val="bg1"/>
                </a:solidFill>
              </a:rPr>
              <a:t>Attempt to use the photos quantitatively</a:t>
            </a:r>
          </a:p>
          <a:p>
            <a:endParaRPr lang="en-US" dirty="0">
              <a:solidFill>
                <a:schemeClr val="bg1"/>
              </a:solidFill>
            </a:endParaRPr>
          </a:p>
          <a:p>
            <a:r>
              <a:rPr lang="en-US" dirty="0" smtClean="0">
                <a:solidFill>
                  <a:schemeClr val="bg1"/>
                </a:solidFill>
              </a:rPr>
              <a:t>Evaluate the effectiveness of the Summit Steward program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chemeClr val="bg1"/>
                </a:solidFill>
              </a:rPr>
              <a:t>Alpine zone	</a:t>
            </a:r>
            <a:endParaRPr lang="en-US" dirty="0">
              <a:solidFill>
                <a:schemeClr val="bg1"/>
              </a:solidFill>
            </a:endParaRPr>
          </a:p>
        </p:txBody>
      </p:sp>
      <p:sp>
        <p:nvSpPr>
          <p:cNvPr id="3" name="Content Placeholder 2"/>
          <p:cNvSpPr>
            <a:spLocks noGrp="1"/>
          </p:cNvSpPr>
          <p:nvPr>
            <p:ph idx="1"/>
          </p:nvPr>
        </p:nvSpPr>
        <p:spPr>
          <a:xfrm>
            <a:off x="228600" y="990600"/>
            <a:ext cx="8686800" cy="2133600"/>
          </a:xfrm>
        </p:spPr>
        <p:txBody>
          <a:bodyPr>
            <a:normAutofit/>
          </a:bodyPr>
          <a:lstStyle/>
          <a:p>
            <a:r>
              <a:rPr lang="en-US" sz="4000" dirty="0" smtClean="0">
                <a:solidFill>
                  <a:schemeClr val="bg1"/>
                </a:solidFill>
              </a:rPr>
              <a:t>Area above the treeline where specially adapted arctic tundra plants are found</a:t>
            </a:r>
            <a:endParaRPr lang="en-US" sz="4000" dirty="0">
              <a:solidFill>
                <a:schemeClr val="bg1"/>
              </a:solidFill>
            </a:endParaRPr>
          </a:p>
        </p:txBody>
      </p:sp>
      <p:pic>
        <p:nvPicPr>
          <p:cNvPr id="5" name="Picture 4" descr="Rhododendron, 6.9.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438400"/>
            <a:ext cx="6248400" cy="418281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G011-1992-07-LB0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600200"/>
            <a:ext cx="2602028" cy="1757172"/>
          </a:xfrm>
          <a:prstGeom prst="rect">
            <a:avLst/>
          </a:prstGeom>
        </p:spPr>
      </p:pic>
      <p:pic>
        <p:nvPicPr>
          <p:cNvPr id="5" name="Picture 4" descr="ALG011-1999-08-LB00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5783" y="1595628"/>
            <a:ext cx="2589178" cy="1757172"/>
          </a:xfrm>
          <a:prstGeom prst="rect">
            <a:avLst/>
          </a:prstGeom>
        </p:spPr>
      </p:pic>
      <p:sp>
        <p:nvSpPr>
          <p:cNvPr id="6" name="TextBox 5"/>
          <p:cNvSpPr txBox="1"/>
          <p:nvPr/>
        </p:nvSpPr>
        <p:spPr>
          <a:xfrm>
            <a:off x="533400" y="3505200"/>
            <a:ext cx="2590800" cy="369332"/>
          </a:xfrm>
          <a:prstGeom prst="rect">
            <a:avLst/>
          </a:prstGeom>
          <a:noFill/>
        </p:spPr>
        <p:txBody>
          <a:bodyPr wrap="square" rtlCol="0">
            <a:spAutoFit/>
          </a:bodyPr>
          <a:lstStyle/>
          <a:p>
            <a:r>
              <a:rPr lang="en-US" dirty="0" smtClean="0">
                <a:solidFill>
                  <a:schemeClr val="bg1"/>
                </a:solidFill>
              </a:rPr>
              <a:t>ALG-011-LB007-1992</a:t>
            </a:r>
            <a:endParaRPr lang="en-US" dirty="0">
              <a:solidFill>
                <a:schemeClr val="bg1"/>
              </a:solidFill>
            </a:endParaRPr>
          </a:p>
        </p:txBody>
      </p:sp>
      <p:sp>
        <p:nvSpPr>
          <p:cNvPr id="7" name="TextBox 6"/>
          <p:cNvSpPr txBox="1"/>
          <p:nvPr/>
        </p:nvSpPr>
        <p:spPr>
          <a:xfrm>
            <a:off x="3200400" y="3505200"/>
            <a:ext cx="2590800" cy="369332"/>
          </a:xfrm>
          <a:prstGeom prst="rect">
            <a:avLst/>
          </a:prstGeom>
          <a:noFill/>
        </p:spPr>
        <p:txBody>
          <a:bodyPr wrap="square" rtlCol="0">
            <a:spAutoFit/>
          </a:bodyPr>
          <a:lstStyle/>
          <a:p>
            <a:r>
              <a:rPr lang="en-US" dirty="0" smtClean="0">
                <a:solidFill>
                  <a:schemeClr val="bg1"/>
                </a:solidFill>
              </a:rPr>
              <a:t>ALG-011-LB007-1999</a:t>
            </a:r>
            <a:endParaRPr lang="en-US" dirty="0">
              <a:solidFill>
                <a:schemeClr val="bg1"/>
              </a:solidFill>
            </a:endParaRPr>
          </a:p>
        </p:txBody>
      </p:sp>
      <p:pic>
        <p:nvPicPr>
          <p:cNvPr id="8" name="Picture 7" descr="ALG011-2004-08-LB00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600200"/>
            <a:ext cx="2569464" cy="1723498"/>
          </a:xfrm>
          <a:prstGeom prst="rect">
            <a:avLst/>
          </a:prstGeom>
        </p:spPr>
      </p:pic>
      <p:sp>
        <p:nvSpPr>
          <p:cNvPr id="10" name="TextBox 9"/>
          <p:cNvSpPr txBox="1"/>
          <p:nvPr/>
        </p:nvSpPr>
        <p:spPr>
          <a:xfrm>
            <a:off x="6096000" y="3505200"/>
            <a:ext cx="2590800" cy="369332"/>
          </a:xfrm>
          <a:prstGeom prst="rect">
            <a:avLst/>
          </a:prstGeom>
          <a:noFill/>
        </p:spPr>
        <p:txBody>
          <a:bodyPr wrap="square" rtlCol="0">
            <a:spAutoFit/>
          </a:bodyPr>
          <a:lstStyle/>
          <a:p>
            <a:r>
              <a:rPr lang="en-US" dirty="0" smtClean="0">
                <a:solidFill>
                  <a:schemeClr val="bg1"/>
                </a:solidFill>
              </a:rPr>
              <a:t>ALG-011-LB007-2004</a:t>
            </a:r>
            <a:endParaRPr lang="en-US" dirty="0">
              <a:solidFill>
                <a:schemeClr val="bg1"/>
              </a:solidFill>
            </a:endParaRPr>
          </a:p>
        </p:txBody>
      </p:sp>
      <p:pic>
        <p:nvPicPr>
          <p:cNvPr id="11" name="Picture 10" descr="ALG011-2008-08-LB00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 y="4419600"/>
            <a:ext cx="2603970" cy="1743154"/>
          </a:xfrm>
          <a:prstGeom prst="rect">
            <a:avLst/>
          </a:prstGeom>
        </p:spPr>
      </p:pic>
      <p:sp>
        <p:nvSpPr>
          <p:cNvPr id="12" name="TextBox 11"/>
          <p:cNvSpPr txBox="1"/>
          <p:nvPr/>
        </p:nvSpPr>
        <p:spPr>
          <a:xfrm>
            <a:off x="381000" y="6248400"/>
            <a:ext cx="2590800" cy="369332"/>
          </a:xfrm>
          <a:prstGeom prst="rect">
            <a:avLst/>
          </a:prstGeom>
          <a:noFill/>
        </p:spPr>
        <p:txBody>
          <a:bodyPr wrap="square" rtlCol="0">
            <a:spAutoFit/>
          </a:bodyPr>
          <a:lstStyle/>
          <a:p>
            <a:r>
              <a:rPr lang="en-US" dirty="0" smtClean="0">
                <a:solidFill>
                  <a:schemeClr val="bg1"/>
                </a:solidFill>
              </a:rPr>
              <a:t>ALG-011-LB007-2008</a:t>
            </a:r>
            <a:endParaRPr lang="en-US" dirty="0">
              <a:solidFill>
                <a:schemeClr val="bg1"/>
              </a:solidFill>
            </a:endParaRPr>
          </a:p>
        </p:txBody>
      </p:sp>
      <p:pic>
        <p:nvPicPr>
          <p:cNvPr id="13" name="Picture 12" descr="ALG 011 2011 c.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6600" y="4343400"/>
            <a:ext cx="2432670" cy="1827940"/>
          </a:xfrm>
          <a:prstGeom prst="rect">
            <a:avLst/>
          </a:prstGeom>
        </p:spPr>
      </p:pic>
      <p:sp>
        <p:nvSpPr>
          <p:cNvPr id="14" name="TextBox 13"/>
          <p:cNvSpPr txBox="1"/>
          <p:nvPr/>
        </p:nvSpPr>
        <p:spPr>
          <a:xfrm>
            <a:off x="3200400" y="6324600"/>
            <a:ext cx="2590800" cy="369332"/>
          </a:xfrm>
          <a:prstGeom prst="rect">
            <a:avLst/>
          </a:prstGeom>
          <a:noFill/>
        </p:spPr>
        <p:txBody>
          <a:bodyPr wrap="square" rtlCol="0">
            <a:spAutoFit/>
          </a:bodyPr>
          <a:lstStyle/>
          <a:p>
            <a:r>
              <a:rPr lang="en-US" dirty="0" smtClean="0">
                <a:solidFill>
                  <a:schemeClr val="bg1"/>
                </a:solidFill>
              </a:rPr>
              <a:t>ALG-011-LB007-2009</a:t>
            </a:r>
            <a:endParaRPr lang="en-US" dirty="0">
              <a:solidFill>
                <a:schemeClr val="bg1"/>
              </a:solidFill>
            </a:endParaRPr>
          </a:p>
        </p:txBody>
      </p:sp>
      <p:pic>
        <p:nvPicPr>
          <p:cNvPr id="15" name="Picture 14" descr="ALG-011-LB007-2011b.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9800" y="4287003"/>
            <a:ext cx="2590800" cy="1946760"/>
          </a:xfrm>
          <a:prstGeom prst="rect">
            <a:avLst/>
          </a:prstGeom>
        </p:spPr>
      </p:pic>
      <p:sp>
        <p:nvSpPr>
          <p:cNvPr id="16" name="TextBox 15"/>
          <p:cNvSpPr txBox="1"/>
          <p:nvPr/>
        </p:nvSpPr>
        <p:spPr>
          <a:xfrm>
            <a:off x="5943600" y="6324600"/>
            <a:ext cx="2590800" cy="369332"/>
          </a:xfrm>
          <a:prstGeom prst="rect">
            <a:avLst/>
          </a:prstGeom>
          <a:noFill/>
        </p:spPr>
        <p:txBody>
          <a:bodyPr wrap="square" rtlCol="0">
            <a:spAutoFit/>
          </a:bodyPr>
          <a:lstStyle/>
          <a:p>
            <a:r>
              <a:rPr lang="en-US" dirty="0" smtClean="0">
                <a:solidFill>
                  <a:schemeClr val="bg1"/>
                </a:solidFill>
              </a:rPr>
              <a:t>ALG-011-LB007-2011d</a:t>
            </a:r>
            <a:endParaRPr lang="en-US" dirty="0">
              <a:solidFill>
                <a:schemeClr val="bg1"/>
              </a:solidFill>
            </a:endParaRPr>
          </a:p>
        </p:txBody>
      </p:sp>
      <p:sp>
        <p:nvSpPr>
          <p:cNvPr id="19" name="Title 1"/>
          <p:cNvSpPr>
            <a:spLocks noGrp="1"/>
          </p:cNvSpPr>
          <p:nvPr>
            <p:ph type="title"/>
          </p:nvPr>
        </p:nvSpPr>
        <p:spPr>
          <a:xfrm>
            <a:off x="457200" y="0"/>
            <a:ext cx="8229600" cy="639762"/>
          </a:xfrm>
        </p:spPr>
        <p:txBody>
          <a:bodyPr>
            <a:normAutofit/>
          </a:bodyPr>
          <a:lstStyle/>
          <a:p>
            <a:r>
              <a:rPr lang="en-US" sz="3200" dirty="0" smtClean="0">
                <a:solidFill>
                  <a:schemeClr val="bg1"/>
                </a:solidFill>
              </a:rPr>
              <a:t>Image Analysis Methods</a:t>
            </a:r>
            <a:endParaRPr lang="en-US" sz="3200" dirty="0">
              <a:solidFill>
                <a:schemeClr val="bg1"/>
              </a:solidFill>
            </a:endParaRPr>
          </a:p>
        </p:txBody>
      </p:sp>
      <p:sp>
        <p:nvSpPr>
          <p:cNvPr id="20" name="Content Placeholder 2"/>
          <p:cNvSpPr>
            <a:spLocks noGrp="1"/>
          </p:cNvSpPr>
          <p:nvPr>
            <p:ph idx="1"/>
          </p:nvPr>
        </p:nvSpPr>
        <p:spPr>
          <a:xfrm>
            <a:off x="533400" y="609600"/>
            <a:ext cx="8229600" cy="990600"/>
          </a:xfrm>
        </p:spPr>
        <p:txBody>
          <a:bodyPr>
            <a:normAutofit lnSpcReduction="10000"/>
          </a:bodyPr>
          <a:lstStyle/>
          <a:p>
            <a:r>
              <a:rPr lang="en-US" dirty="0" smtClean="0">
                <a:solidFill>
                  <a:schemeClr val="bg1"/>
                </a:solidFill>
              </a:rPr>
              <a:t>Best matches from each series were selected by visual estimation.</a:t>
            </a:r>
          </a:p>
          <a:p>
            <a:pPr>
              <a:buNone/>
            </a:pPr>
            <a:endParaRPr lang="en-US" sz="1800" dirty="0" smtClean="0">
              <a:solidFill>
                <a:schemeClr val="bg1"/>
              </a:solidFill>
            </a:endParaRP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rPr>
              <a:t>Baseline image</a:t>
            </a:r>
            <a:endParaRPr lang="en-US" sz="3200" dirty="0">
              <a:solidFill>
                <a:schemeClr val="bg1"/>
              </a:solidFill>
            </a:endParaRPr>
          </a:p>
        </p:txBody>
      </p:sp>
      <p:pic>
        <p:nvPicPr>
          <p:cNvPr id="4" name="Picture 3" descr="ALG011-1992-07-LB007.jpg"/>
          <p:cNvPicPr>
            <a:picLocks noChangeAspect="1"/>
          </p:cNvPicPr>
          <p:nvPr/>
        </p:nvPicPr>
        <p:blipFill>
          <a:blip r:embed="rId2" cstate="print"/>
          <a:stretch>
            <a:fillRect/>
          </a:stretch>
        </p:blipFill>
        <p:spPr>
          <a:xfrm>
            <a:off x="685800" y="1219200"/>
            <a:ext cx="7785774" cy="5257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Image Analysis Methods</a:t>
            </a:r>
            <a:endParaRPr lang="en-US" dirty="0"/>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220967" y="1600200"/>
            <a:ext cx="6702066" cy="4525963"/>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1676400"/>
            <a:ext cx="6702066" cy="4525963"/>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71600" y="1676400"/>
            <a:ext cx="6702066" cy="4525963"/>
          </a:xfrm>
          <a:prstGeom prst="rect">
            <a:avLst/>
          </a:prstGeom>
          <a:noFill/>
          <a:ln w="9525">
            <a:noFill/>
            <a:miter lim="800000"/>
            <a:headEnd/>
            <a:tailEnd/>
          </a:ln>
          <a:effectLst/>
        </p:spPr>
      </p:pic>
      <p:pic>
        <p:nvPicPr>
          <p:cNvPr id="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1676400"/>
            <a:ext cx="6702066" cy="45259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Image Analysis Methods</a:t>
            </a:r>
            <a:endParaRPr lang="en-US" dirty="0"/>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220967" y="1600200"/>
            <a:ext cx="6702066"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Image Analysis Methods</a:t>
            </a:r>
            <a:endParaRPr lang="en-US" dirty="0"/>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220967" y="1600200"/>
            <a:ext cx="6702066"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G 011 for final repo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990600"/>
            <a:ext cx="7496174" cy="5070404"/>
          </a:xfrm>
          <a:prstGeom prst="rect">
            <a:avLst/>
          </a:prstGeom>
          <a:noFill/>
          <a:ln w="9525">
            <a:noFill/>
            <a:miter lim="800000"/>
            <a:headEnd/>
            <a:tailEnd/>
          </a:ln>
        </p:spPr>
      </p:pic>
      <p:sp>
        <p:nvSpPr>
          <p:cNvPr id="5" name="Title 1"/>
          <p:cNvSpPr>
            <a:spLocks noGrp="1"/>
          </p:cNvSpPr>
          <p:nvPr>
            <p:ph type="title"/>
          </p:nvPr>
        </p:nvSpPr>
        <p:spPr>
          <a:xfrm>
            <a:off x="457200" y="274638"/>
            <a:ext cx="8229600" cy="715962"/>
          </a:xfrm>
        </p:spPr>
        <p:txBody>
          <a:bodyPr>
            <a:normAutofit/>
          </a:bodyPr>
          <a:lstStyle/>
          <a:p>
            <a:r>
              <a:rPr lang="en-US" sz="3200" dirty="0" smtClean="0">
                <a:solidFill>
                  <a:schemeClr val="bg1"/>
                </a:solidFill>
              </a:rPr>
              <a:t>Image Analysis Methods</a:t>
            </a:r>
            <a:endParaRPr lang="en-US" sz="3200" dirty="0">
              <a:solidFill>
                <a:schemeClr val="bg1"/>
              </a:solidFill>
            </a:endParaRPr>
          </a:p>
        </p:txBody>
      </p:sp>
      <p:sp>
        <p:nvSpPr>
          <p:cNvPr id="6" name="TextBox 5"/>
          <p:cNvSpPr txBox="1"/>
          <p:nvPr/>
        </p:nvSpPr>
        <p:spPr>
          <a:xfrm>
            <a:off x="685800" y="6019800"/>
            <a:ext cx="8458200" cy="1107996"/>
          </a:xfrm>
          <a:prstGeom prst="rect">
            <a:avLst/>
          </a:prstGeom>
          <a:noFill/>
        </p:spPr>
        <p:txBody>
          <a:bodyPr wrap="square" rtlCol="0">
            <a:spAutoFit/>
          </a:bodyPr>
          <a:lstStyle/>
          <a:p>
            <a:r>
              <a:rPr lang="en-US" sz="2200" dirty="0">
                <a:solidFill>
                  <a:schemeClr val="bg1"/>
                </a:solidFill>
              </a:rPr>
              <a:t>Photopoint ALG 011 in GIMP, showing baseline image at 100%, 1999 image superimposed at 50% transparency.</a:t>
            </a:r>
          </a:p>
          <a:p>
            <a:endParaRPr lang="en-US" sz="2200" dirty="0">
              <a:solidFill>
                <a:schemeClr val="bg1"/>
              </a:solidFill>
            </a:endParaRPr>
          </a:p>
        </p:txBody>
      </p:sp>
      <p:graphicFrame>
        <p:nvGraphicFramePr>
          <p:cNvPr id="7" name="Table 6"/>
          <p:cNvGraphicFramePr>
            <a:graphicFrameLocks noGrp="1"/>
          </p:cNvGraphicFramePr>
          <p:nvPr/>
        </p:nvGraphicFramePr>
        <p:xfrm>
          <a:off x="838200" y="914400"/>
          <a:ext cx="7391400" cy="5029200"/>
        </p:xfrm>
        <a:graphic>
          <a:graphicData uri="http://schemas.openxmlformats.org/drawingml/2006/table">
            <a:tbl>
              <a:tblPr firstRow="1" bandRow="1">
                <a:tableStyleId>{5C22544A-7EE6-4342-B048-85BDC9FD1C3A}</a:tableStyleId>
              </a:tblPr>
              <a:tblGrid>
                <a:gridCol w="1478280">
                  <a:extLst>
                    <a:ext uri="{9D8B030D-6E8A-4147-A177-3AD203B41FA5}">
                      <a16:colId xmlns:a16="http://schemas.microsoft.com/office/drawing/2014/main" val="20000"/>
                    </a:ext>
                  </a:extLst>
                </a:gridCol>
                <a:gridCol w="1478280">
                  <a:extLst>
                    <a:ext uri="{9D8B030D-6E8A-4147-A177-3AD203B41FA5}">
                      <a16:colId xmlns:a16="http://schemas.microsoft.com/office/drawing/2014/main" val="20001"/>
                    </a:ext>
                  </a:extLst>
                </a:gridCol>
                <a:gridCol w="1478280">
                  <a:extLst>
                    <a:ext uri="{9D8B030D-6E8A-4147-A177-3AD203B41FA5}">
                      <a16:colId xmlns:a16="http://schemas.microsoft.com/office/drawing/2014/main" val="20002"/>
                    </a:ext>
                  </a:extLst>
                </a:gridCol>
                <a:gridCol w="1478280">
                  <a:extLst>
                    <a:ext uri="{9D8B030D-6E8A-4147-A177-3AD203B41FA5}">
                      <a16:colId xmlns:a16="http://schemas.microsoft.com/office/drawing/2014/main" val="20003"/>
                    </a:ext>
                  </a:extLst>
                </a:gridCol>
                <a:gridCol w="1478280">
                  <a:extLst>
                    <a:ext uri="{9D8B030D-6E8A-4147-A177-3AD203B41FA5}">
                      <a16:colId xmlns:a16="http://schemas.microsoft.com/office/drawing/2014/main" val="20004"/>
                    </a:ext>
                  </a:extLst>
                </a:gridCol>
              </a:tblGrid>
              <a:tr h="1005840">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0584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0584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0584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005840">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92162"/>
          </a:xfrm>
        </p:spPr>
        <p:txBody>
          <a:bodyPr>
            <a:normAutofit/>
          </a:bodyPr>
          <a:lstStyle/>
          <a:p>
            <a:r>
              <a:rPr lang="en-US" sz="3200" dirty="0" smtClean="0">
                <a:solidFill>
                  <a:schemeClr val="bg1"/>
                </a:solidFill>
              </a:rPr>
              <a:t>Image Analysis Methods</a:t>
            </a:r>
            <a:endParaRPr lang="en-US" sz="3200" dirty="0">
              <a:solidFill>
                <a:schemeClr val="bg1"/>
              </a:solidFill>
            </a:endParaRPr>
          </a:p>
        </p:txBody>
      </p:sp>
      <p:graphicFrame>
        <p:nvGraphicFramePr>
          <p:cNvPr id="4" name="Table 3"/>
          <p:cNvGraphicFramePr>
            <a:graphicFrameLocks noGrp="1"/>
          </p:cNvGraphicFramePr>
          <p:nvPr/>
        </p:nvGraphicFramePr>
        <p:xfrm>
          <a:off x="381000" y="685800"/>
          <a:ext cx="8534400" cy="2362199"/>
        </p:xfrm>
        <a:graphic>
          <a:graphicData uri="http://schemas.openxmlformats.org/drawingml/2006/table">
            <a:tbl>
              <a:tblPr/>
              <a:tblGrid>
                <a:gridCol w="1505098">
                  <a:extLst>
                    <a:ext uri="{9D8B030D-6E8A-4147-A177-3AD203B41FA5}">
                      <a16:colId xmlns:a16="http://schemas.microsoft.com/office/drawing/2014/main" val="20000"/>
                    </a:ext>
                  </a:extLst>
                </a:gridCol>
                <a:gridCol w="992371">
                  <a:extLst>
                    <a:ext uri="{9D8B030D-6E8A-4147-A177-3AD203B41FA5}">
                      <a16:colId xmlns:a16="http://schemas.microsoft.com/office/drawing/2014/main" val="20001"/>
                    </a:ext>
                  </a:extLst>
                </a:gridCol>
                <a:gridCol w="2067441">
                  <a:extLst>
                    <a:ext uri="{9D8B030D-6E8A-4147-A177-3AD203B41FA5}">
                      <a16:colId xmlns:a16="http://schemas.microsoft.com/office/drawing/2014/main" val="20002"/>
                    </a:ext>
                  </a:extLst>
                </a:gridCol>
                <a:gridCol w="1984745">
                  <a:extLst>
                    <a:ext uri="{9D8B030D-6E8A-4147-A177-3AD203B41FA5}">
                      <a16:colId xmlns:a16="http://schemas.microsoft.com/office/drawing/2014/main" val="20003"/>
                    </a:ext>
                  </a:extLst>
                </a:gridCol>
                <a:gridCol w="1984745">
                  <a:extLst>
                    <a:ext uri="{9D8B030D-6E8A-4147-A177-3AD203B41FA5}">
                      <a16:colId xmlns:a16="http://schemas.microsoft.com/office/drawing/2014/main" val="20004"/>
                    </a:ext>
                  </a:extLst>
                </a:gridCol>
              </a:tblGrid>
              <a:tr h="303307">
                <a:tc>
                  <a:txBody>
                    <a:bodyPr/>
                    <a:lstStyle/>
                    <a:p>
                      <a:pPr marL="0" marR="0">
                        <a:lnSpc>
                          <a:spcPct val="115000"/>
                        </a:lnSpc>
                        <a:spcBef>
                          <a:spcPts val="0"/>
                        </a:spcBef>
                        <a:spcAft>
                          <a:spcPts val="0"/>
                        </a:spcAft>
                      </a:pPr>
                      <a:r>
                        <a:rPr lang="en-US" sz="1600" dirty="0" smtClean="0">
                          <a:latin typeface="Calibri"/>
                          <a:ea typeface="Times New Roman"/>
                          <a:cs typeface="Times New Roman"/>
                        </a:rPr>
                        <a:t>Point</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r">
                        <a:lnSpc>
                          <a:spcPct val="115000"/>
                        </a:lnSpc>
                        <a:spcBef>
                          <a:spcPts val="0"/>
                        </a:spcBef>
                        <a:spcAft>
                          <a:spcPts val="0"/>
                        </a:spcAft>
                      </a:pPr>
                      <a:r>
                        <a:rPr lang="en-US" sz="1600" dirty="0">
                          <a:latin typeface="Calibri"/>
                          <a:ea typeface="Times New Roman"/>
                          <a:cs typeface="Times New Roman"/>
                        </a:rPr>
                        <a:t>Year</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r">
                        <a:lnSpc>
                          <a:spcPct val="115000"/>
                        </a:lnSpc>
                        <a:spcBef>
                          <a:spcPts val="0"/>
                        </a:spcBef>
                        <a:spcAft>
                          <a:spcPts val="0"/>
                        </a:spcAft>
                      </a:pPr>
                      <a:r>
                        <a:rPr lang="en-US" sz="1600" dirty="0">
                          <a:latin typeface="Calibri"/>
                          <a:ea typeface="Times New Roman"/>
                          <a:cs typeface="Times New Roman"/>
                        </a:rPr>
                        <a:t>% Photocover ROCK</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r">
                        <a:lnSpc>
                          <a:spcPct val="115000"/>
                        </a:lnSpc>
                        <a:spcBef>
                          <a:spcPts val="0"/>
                        </a:spcBef>
                        <a:spcAft>
                          <a:spcPts val="0"/>
                        </a:spcAft>
                      </a:pPr>
                      <a:r>
                        <a:rPr lang="en-US" sz="1600" dirty="0">
                          <a:latin typeface="Calibri"/>
                          <a:ea typeface="Times New Roman"/>
                          <a:cs typeface="Times New Roman"/>
                        </a:rPr>
                        <a:t>% Photocover SOIL</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r">
                        <a:lnSpc>
                          <a:spcPct val="115000"/>
                        </a:lnSpc>
                        <a:spcBef>
                          <a:spcPts val="0"/>
                        </a:spcBef>
                        <a:spcAft>
                          <a:spcPts val="0"/>
                        </a:spcAft>
                      </a:pPr>
                      <a:r>
                        <a:rPr lang="en-US" sz="1600" dirty="0">
                          <a:latin typeface="Calibri"/>
                          <a:ea typeface="Times New Roman"/>
                          <a:cs typeface="Times New Roman"/>
                        </a:rPr>
                        <a:t>% Photocover VEG</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0"/>
                  </a:ext>
                </a:extLst>
              </a:tr>
              <a:tr h="514723">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ALG-011-LB007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1992</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35.48</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44.35</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20.16</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1"/>
                  </a:ext>
                </a:extLst>
              </a:tr>
              <a:tr h="514723">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ALG-011-LB007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1999</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39.81</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31.48</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28.70</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2"/>
                  </a:ext>
                </a:extLst>
              </a:tr>
              <a:tr h="514723">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ALG-011-LB007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2004</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49.17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23.33</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27.5</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3"/>
                  </a:ext>
                </a:extLst>
              </a:tr>
              <a:tr h="514723">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ALG-011-LB007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2008</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48.39</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11.29</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600" dirty="0">
                          <a:solidFill>
                            <a:srgbClr val="000000"/>
                          </a:solidFill>
                          <a:latin typeface="Calibri"/>
                          <a:ea typeface="Times New Roman"/>
                          <a:cs typeface="Times New Roman"/>
                        </a:rPr>
                        <a:t>40.32</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4"/>
                  </a:ext>
                </a:extLst>
              </a:tr>
            </a:tbl>
          </a:graphicData>
        </a:graphic>
      </p:graphicFrame>
      <p:sp>
        <p:nvSpPr>
          <p:cNvPr id="5" name="TextBox 5"/>
          <p:cNvSpPr txBox="1">
            <a:spLocks noChangeArrowheads="1"/>
          </p:cNvSpPr>
          <p:nvPr/>
        </p:nvSpPr>
        <p:spPr bwMode="auto">
          <a:xfrm>
            <a:off x="1676400" y="3276600"/>
            <a:ext cx="5257800" cy="381000"/>
          </a:xfrm>
          <a:prstGeom prst="rect">
            <a:avLst/>
          </a:prstGeom>
          <a:noFill/>
          <a:ln w="9525">
            <a:noFill/>
            <a:miter lim="800000"/>
            <a:headEnd/>
            <a:tailEnd/>
          </a:ln>
        </p:spPr>
        <p:txBody>
          <a:bodyPr>
            <a:spAutoFit/>
          </a:bodyPr>
          <a:lstStyle/>
          <a:p>
            <a:r>
              <a:rPr lang="en-US" dirty="0">
                <a:solidFill>
                  <a:schemeClr val="bg1"/>
                </a:solidFill>
              </a:rPr>
              <a:t>Compiled % </a:t>
            </a:r>
            <a:r>
              <a:rPr lang="en-US" dirty="0" smtClean="0">
                <a:solidFill>
                  <a:schemeClr val="bg1"/>
                </a:solidFill>
              </a:rPr>
              <a:t>Photo cover </a:t>
            </a:r>
            <a:r>
              <a:rPr lang="en-US" dirty="0">
                <a:solidFill>
                  <a:schemeClr val="bg1"/>
                </a:solidFill>
              </a:rPr>
              <a:t>for ALG 011</a:t>
            </a:r>
          </a:p>
        </p:txBody>
      </p:sp>
      <p:graphicFrame>
        <p:nvGraphicFramePr>
          <p:cNvPr id="7" name="Chart 6"/>
          <p:cNvGraphicFramePr/>
          <p:nvPr/>
        </p:nvGraphicFramePr>
        <p:xfrm>
          <a:off x="1676400" y="3886200"/>
          <a:ext cx="5334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200" dirty="0" smtClean="0">
                <a:solidFill>
                  <a:schemeClr val="bg1"/>
                </a:solidFill>
              </a:rPr>
              <a:t>Evaluating the Steward Program</a:t>
            </a:r>
            <a:endParaRPr lang="en-US" sz="3200" dirty="0">
              <a:solidFill>
                <a:schemeClr val="bg1"/>
              </a:solidFill>
            </a:endParaRPr>
          </a:p>
        </p:txBody>
      </p:sp>
      <p:sp>
        <p:nvSpPr>
          <p:cNvPr id="3" name="Content Placeholder 2"/>
          <p:cNvSpPr>
            <a:spLocks noGrp="1"/>
          </p:cNvSpPr>
          <p:nvPr>
            <p:ph idx="1"/>
          </p:nvPr>
        </p:nvSpPr>
        <p:spPr>
          <a:xfrm>
            <a:off x="533400" y="685800"/>
            <a:ext cx="8229600" cy="3733800"/>
          </a:xfrm>
        </p:spPr>
        <p:txBody>
          <a:bodyPr/>
          <a:lstStyle/>
          <a:p>
            <a:r>
              <a:rPr lang="en-US" dirty="0" smtClean="0">
                <a:solidFill>
                  <a:schemeClr val="bg1"/>
                </a:solidFill>
              </a:rPr>
              <a:t>If the steward program is effective, we’d expect to see recovery from trampling in the alpine areas</a:t>
            </a:r>
          </a:p>
          <a:p>
            <a:pPr lvl="1">
              <a:buNone/>
            </a:pPr>
            <a:r>
              <a:rPr lang="en-US" dirty="0">
                <a:solidFill>
                  <a:schemeClr val="bg1"/>
                </a:solidFill>
              </a:rPr>
              <a:t>	</a:t>
            </a:r>
            <a:r>
              <a:rPr lang="en-US" dirty="0" smtClean="0">
                <a:solidFill>
                  <a:schemeClr val="bg1"/>
                </a:solidFill>
              </a:rPr>
              <a:t>			AND</a:t>
            </a:r>
          </a:p>
          <a:p>
            <a:r>
              <a:rPr lang="en-US" dirty="0" smtClean="0">
                <a:solidFill>
                  <a:schemeClr val="bg1"/>
                </a:solidFill>
              </a:rPr>
              <a:t>We’d expect that recovery to be different on peaks with a steward versus peaks without a steward</a:t>
            </a:r>
          </a:p>
          <a:p>
            <a:pPr lvl="1">
              <a:buNone/>
            </a:pPr>
            <a:endParaRPr lang="en-US" dirty="0" smtClean="0">
              <a:solidFill>
                <a:schemeClr val="bg1"/>
              </a:solidFill>
            </a:endParaRPr>
          </a:p>
        </p:txBody>
      </p:sp>
      <p:pic>
        <p:nvPicPr>
          <p:cNvPr id="5" name="Picture 4" descr="IMG_383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24200" y="4343400"/>
            <a:ext cx="4572000" cy="2286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85800"/>
            <a:ext cx="4343400" cy="1569660"/>
          </a:xfrm>
          <a:prstGeom prst="rect">
            <a:avLst/>
          </a:prstGeom>
          <a:noFill/>
        </p:spPr>
        <p:txBody>
          <a:bodyPr wrap="square" rtlCol="0">
            <a:spAutoFit/>
          </a:bodyPr>
          <a:lstStyle/>
          <a:p>
            <a:r>
              <a:rPr lang="en-US" sz="3200" dirty="0" smtClean="0">
                <a:solidFill>
                  <a:schemeClr val="bg1"/>
                </a:solidFill>
              </a:rPr>
              <a:t>Stewarded Peaks:</a:t>
            </a:r>
          </a:p>
          <a:p>
            <a:pPr lvl="1">
              <a:buFont typeface="Arial" pitchFamily="34" charset="0"/>
              <a:buChar char="•"/>
            </a:pPr>
            <a:r>
              <a:rPr lang="en-US" sz="3200" dirty="0" smtClean="0">
                <a:solidFill>
                  <a:schemeClr val="bg1"/>
                </a:solidFill>
              </a:rPr>
              <a:t>Marcy</a:t>
            </a:r>
          </a:p>
          <a:p>
            <a:pPr lvl="1">
              <a:buFont typeface="Arial" pitchFamily="34" charset="0"/>
              <a:buChar char="•"/>
            </a:pPr>
            <a:r>
              <a:rPr lang="en-US" sz="3200" dirty="0" smtClean="0">
                <a:solidFill>
                  <a:schemeClr val="bg1"/>
                </a:solidFill>
              </a:rPr>
              <a:t>Algonquin</a:t>
            </a:r>
            <a:endParaRPr lang="en-US" sz="3200" dirty="0">
              <a:solidFill>
                <a:schemeClr val="bg1"/>
              </a:solidFill>
            </a:endParaRPr>
          </a:p>
        </p:txBody>
      </p:sp>
      <p:sp>
        <p:nvSpPr>
          <p:cNvPr id="5" name="TextBox 4"/>
          <p:cNvSpPr txBox="1"/>
          <p:nvPr/>
        </p:nvSpPr>
        <p:spPr>
          <a:xfrm>
            <a:off x="4572000" y="609600"/>
            <a:ext cx="4343400" cy="4031873"/>
          </a:xfrm>
          <a:prstGeom prst="rect">
            <a:avLst/>
          </a:prstGeom>
          <a:noFill/>
        </p:spPr>
        <p:txBody>
          <a:bodyPr wrap="square" rtlCol="0">
            <a:spAutoFit/>
          </a:bodyPr>
          <a:lstStyle/>
          <a:p>
            <a:r>
              <a:rPr lang="en-US" sz="3200" dirty="0" smtClean="0">
                <a:solidFill>
                  <a:schemeClr val="bg1"/>
                </a:solidFill>
              </a:rPr>
              <a:t>Non-Stewarded Peaks:</a:t>
            </a:r>
          </a:p>
          <a:p>
            <a:pPr lvl="1">
              <a:buFont typeface="Arial" pitchFamily="34" charset="0"/>
              <a:buChar char="•"/>
            </a:pPr>
            <a:r>
              <a:rPr lang="en-US" sz="3200" dirty="0" smtClean="0">
                <a:solidFill>
                  <a:schemeClr val="bg1"/>
                </a:solidFill>
              </a:rPr>
              <a:t>Cascade</a:t>
            </a:r>
          </a:p>
          <a:p>
            <a:pPr lvl="1">
              <a:buFont typeface="Arial" pitchFamily="34" charset="0"/>
              <a:buChar char="•"/>
            </a:pPr>
            <a:r>
              <a:rPr lang="en-US" sz="3200" dirty="0" smtClean="0">
                <a:solidFill>
                  <a:schemeClr val="bg1"/>
                </a:solidFill>
              </a:rPr>
              <a:t>Colden</a:t>
            </a:r>
          </a:p>
          <a:p>
            <a:pPr lvl="1">
              <a:buFont typeface="Arial" pitchFamily="34" charset="0"/>
              <a:buChar char="•"/>
            </a:pPr>
            <a:r>
              <a:rPr lang="en-US" sz="3200" dirty="0" smtClean="0">
                <a:solidFill>
                  <a:schemeClr val="bg1"/>
                </a:solidFill>
              </a:rPr>
              <a:t>Dix</a:t>
            </a:r>
          </a:p>
          <a:p>
            <a:pPr lvl="1">
              <a:buFont typeface="Arial" pitchFamily="34" charset="0"/>
              <a:buChar char="•"/>
            </a:pPr>
            <a:r>
              <a:rPr lang="en-US" sz="3200" dirty="0" smtClean="0">
                <a:solidFill>
                  <a:schemeClr val="bg1"/>
                </a:solidFill>
              </a:rPr>
              <a:t>Gothics</a:t>
            </a:r>
          </a:p>
          <a:p>
            <a:pPr lvl="1">
              <a:buFont typeface="Arial" pitchFamily="34" charset="0"/>
              <a:buChar char="•"/>
            </a:pPr>
            <a:r>
              <a:rPr lang="en-US" sz="3200" dirty="0" smtClean="0">
                <a:solidFill>
                  <a:schemeClr val="bg1"/>
                </a:solidFill>
              </a:rPr>
              <a:t>Skylight</a:t>
            </a:r>
          </a:p>
          <a:p>
            <a:pPr lvl="1">
              <a:buFont typeface="Arial" pitchFamily="34" charset="0"/>
              <a:buChar char="•"/>
            </a:pPr>
            <a:r>
              <a:rPr lang="en-US" sz="3200" dirty="0" smtClean="0">
                <a:solidFill>
                  <a:schemeClr val="bg1"/>
                </a:solidFill>
              </a:rPr>
              <a:t>Whiteface</a:t>
            </a:r>
          </a:p>
          <a:p>
            <a:pPr lvl="1">
              <a:buFont typeface="Arial" pitchFamily="34" charset="0"/>
              <a:buChar char="•"/>
            </a:pPr>
            <a:r>
              <a:rPr lang="en-US" sz="3200" dirty="0" smtClean="0">
                <a:solidFill>
                  <a:schemeClr val="bg1"/>
                </a:solidFill>
              </a:rPr>
              <a:t>Wright</a:t>
            </a:r>
          </a:p>
        </p:txBody>
      </p:sp>
      <p:pic>
        <p:nvPicPr>
          <p:cNvPr id="6" name="Picture 5" descr="Algonquin Stitch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4876800"/>
            <a:ext cx="9144000" cy="1981200"/>
          </a:xfrm>
          <a:prstGeom prst="rect">
            <a:avLst/>
          </a:prstGeom>
        </p:spPr>
      </p:pic>
      <p:sp>
        <p:nvSpPr>
          <p:cNvPr id="7" name="TextBox 6"/>
          <p:cNvSpPr txBox="1"/>
          <p:nvPr/>
        </p:nvSpPr>
        <p:spPr>
          <a:xfrm>
            <a:off x="6705600" y="6629400"/>
            <a:ext cx="2438400" cy="369332"/>
          </a:xfrm>
          <a:prstGeom prst="rect">
            <a:avLst/>
          </a:prstGeom>
          <a:noFill/>
        </p:spPr>
        <p:txBody>
          <a:bodyPr wrap="square" rtlCol="0">
            <a:spAutoFit/>
          </a:bodyPr>
          <a:lstStyle/>
          <a:p>
            <a:r>
              <a:rPr lang="en-US" dirty="0" smtClean="0">
                <a:solidFill>
                  <a:schemeClr val="bg1"/>
                </a:solidFill>
              </a:rPr>
              <a:t>Photo: Brendan Wiltse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solidFill>
                  <a:schemeClr val="bg1"/>
                </a:solidFill>
              </a:rPr>
              <a:t>Results</a:t>
            </a:r>
            <a:endParaRPr lang="en-US" sz="3200" dirty="0">
              <a:solidFill>
                <a:schemeClr val="bg1"/>
              </a:solidFill>
            </a:endParaRPr>
          </a:p>
        </p:txBody>
      </p:sp>
      <p:graphicFrame>
        <p:nvGraphicFramePr>
          <p:cNvPr id="4" name="Table 3"/>
          <p:cNvGraphicFramePr>
            <a:graphicFrameLocks noGrp="1"/>
          </p:cNvGraphicFramePr>
          <p:nvPr/>
        </p:nvGraphicFramePr>
        <p:xfrm>
          <a:off x="381000" y="1905000"/>
          <a:ext cx="8305801" cy="1845818"/>
        </p:xfrm>
        <a:graphic>
          <a:graphicData uri="http://schemas.openxmlformats.org/drawingml/2006/table">
            <a:tbl>
              <a:tblPr/>
              <a:tblGrid>
                <a:gridCol w="1040827">
                  <a:extLst>
                    <a:ext uri="{9D8B030D-6E8A-4147-A177-3AD203B41FA5}">
                      <a16:colId xmlns:a16="http://schemas.microsoft.com/office/drawing/2014/main" val="20000"/>
                    </a:ext>
                  </a:extLst>
                </a:gridCol>
                <a:gridCol w="1092868">
                  <a:extLst>
                    <a:ext uri="{9D8B030D-6E8A-4147-A177-3AD203B41FA5}">
                      <a16:colId xmlns:a16="http://schemas.microsoft.com/office/drawing/2014/main" val="20001"/>
                    </a:ext>
                  </a:extLst>
                </a:gridCol>
                <a:gridCol w="1213431">
                  <a:extLst>
                    <a:ext uri="{9D8B030D-6E8A-4147-A177-3AD203B41FA5}">
                      <a16:colId xmlns:a16="http://schemas.microsoft.com/office/drawing/2014/main" val="20002"/>
                    </a:ext>
                  </a:extLst>
                </a:gridCol>
                <a:gridCol w="1329656">
                  <a:extLst>
                    <a:ext uri="{9D8B030D-6E8A-4147-A177-3AD203B41FA5}">
                      <a16:colId xmlns:a16="http://schemas.microsoft.com/office/drawing/2014/main" val="20003"/>
                    </a:ext>
                  </a:extLst>
                </a:gridCol>
                <a:gridCol w="1617620">
                  <a:extLst>
                    <a:ext uri="{9D8B030D-6E8A-4147-A177-3AD203B41FA5}">
                      <a16:colId xmlns:a16="http://schemas.microsoft.com/office/drawing/2014/main" val="20004"/>
                    </a:ext>
                  </a:extLst>
                </a:gridCol>
                <a:gridCol w="2011399">
                  <a:extLst>
                    <a:ext uri="{9D8B030D-6E8A-4147-A177-3AD203B41FA5}">
                      <a16:colId xmlns:a16="http://schemas.microsoft.com/office/drawing/2014/main" val="20005"/>
                    </a:ext>
                  </a:extLst>
                </a:gridCol>
              </a:tblGrid>
              <a:tr h="650875">
                <a:tc>
                  <a:txBody>
                    <a:bodyPr/>
                    <a:lstStyle/>
                    <a:p>
                      <a:pPr marL="0" marR="0">
                        <a:lnSpc>
                          <a:spcPct val="115000"/>
                        </a:lnSpc>
                        <a:spcBef>
                          <a:spcPts val="0"/>
                        </a:spcBef>
                        <a:spcAft>
                          <a:spcPts val="1000"/>
                        </a:spcAft>
                      </a:pPr>
                      <a:endParaRPr lang="en-US" sz="1600" dirty="0">
                        <a:latin typeface="Calibri"/>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Mean</a:t>
                      </a:r>
                      <a:endParaRPr lang="en-US" sz="1600" dirty="0">
                        <a:latin typeface="Georgia"/>
                        <a:ea typeface="Georgia"/>
                        <a:cs typeface="Times New Roman"/>
                      </a:endParaRPr>
                    </a:p>
                    <a:p>
                      <a:pPr marL="0" marR="0">
                        <a:lnSpc>
                          <a:spcPct val="115000"/>
                        </a:lnSpc>
                        <a:spcBef>
                          <a:spcPts val="0"/>
                        </a:spcBef>
                        <a:spcAft>
                          <a:spcPts val="1000"/>
                        </a:spcAft>
                      </a:pPr>
                      <a:r>
                        <a:rPr lang="en-US" sz="1600" dirty="0">
                          <a:latin typeface="Calibri"/>
                          <a:ea typeface="Georgia"/>
                          <a:cs typeface="Times New Roman"/>
                        </a:rPr>
                        <a:t>Stewarded</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Mean</a:t>
                      </a:r>
                      <a:endParaRPr lang="en-US" sz="1600" dirty="0">
                        <a:latin typeface="Georgia"/>
                        <a:ea typeface="Georgia"/>
                        <a:cs typeface="Times New Roman"/>
                      </a:endParaRPr>
                    </a:p>
                    <a:p>
                      <a:pPr marL="0" marR="0">
                        <a:lnSpc>
                          <a:spcPct val="115000"/>
                        </a:lnSpc>
                        <a:spcBef>
                          <a:spcPts val="0"/>
                        </a:spcBef>
                        <a:spcAft>
                          <a:spcPts val="1000"/>
                        </a:spcAft>
                      </a:pPr>
                      <a:r>
                        <a:rPr lang="en-US" sz="1600" dirty="0">
                          <a:latin typeface="Calibri"/>
                          <a:ea typeface="Georgia"/>
                          <a:cs typeface="Times New Roman"/>
                        </a:rPr>
                        <a:t>Non-Stewarded</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Standard Deviation</a:t>
                      </a:r>
                      <a:endParaRPr lang="en-US" sz="1600" dirty="0">
                        <a:latin typeface="Georgia"/>
                        <a:ea typeface="Georgia"/>
                        <a:cs typeface="Times New Roman"/>
                      </a:endParaRPr>
                    </a:p>
                    <a:p>
                      <a:pPr marL="0" marR="0">
                        <a:lnSpc>
                          <a:spcPct val="115000"/>
                        </a:lnSpc>
                        <a:spcBef>
                          <a:spcPts val="0"/>
                        </a:spcBef>
                        <a:spcAft>
                          <a:spcPts val="1000"/>
                        </a:spcAft>
                      </a:pPr>
                      <a:r>
                        <a:rPr lang="en-US" sz="1600" dirty="0">
                          <a:latin typeface="Calibri"/>
                          <a:ea typeface="Georgia"/>
                          <a:cs typeface="Times New Roman"/>
                        </a:rPr>
                        <a:t>Stewarded</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Standard Deviation</a:t>
                      </a:r>
                      <a:endParaRPr lang="en-US" sz="1600" dirty="0">
                        <a:latin typeface="Georgia"/>
                        <a:ea typeface="Georgia"/>
                        <a:cs typeface="Times New Roman"/>
                      </a:endParaRPr>
                    </a:p>
                    <a:p>
                      <a:pPr marL="0" marR="0">
                        <a:lnSpc>
                          <a:spcPct val="115000"/>
                        </a:lnSpc>
                        <a:spcBef>
                          <a:spcPts val="0"/>
                        </a:spcBef>
                        <a:spcAft>
                          <a:spcPts val="1000"/>
                        </a:spcAft>
                      </a:pPr>
                      <a:r>
                        <a:rPr lang="en-US" sz="1600" dirty="0">
                          <a:latin typeface="Calibri"/>
                          <a:ea typeface="Georgia"/>
                          <a:cs typeface="Times New Roman"/>
                        </a:rPr>
                        <a:t>Non-Stewarded</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1000"/>
                        </a:spcAft>
                      </a:pPr>
                      <a:r>
                        <a:rPr lang="en-US" sz="1600" i="1" dirty="0">
                          <a:latin typeface="Calibri"/>
                          <a:ea typeface="Georgia"/>
                          <a:cs typeface="Times New Roman"/>
                        </a:rPr>
                        <a:t>p</a:t>
                      </a:r>
                      <a:r>
                        <a:rPr lang="en-US" sz="1600" dirty="0">
                          <a:latin typeface="Calibri"/>
                          <a:ea typeface="Georgia"/>
                          <a:cs typeface="Times New Roman"/>
                        </a:rPr>
                        <a:t>-value (t-test, two sample, one tail, equal variances)</a:t>
                      </a:r>
                      <a:endParaRPr lang="en-US" sz="1600" dirty="0">
                        <a:latin typeface="Georgia"/>
                        <a:ea typeface="Georgi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0"/>
                  </a:ext>
                </a:extLst>
              </a:tr>
              <a:tr h="287020">
                <a:tc>
                  <a:txBody>
                    <a:bodyPr/>
                    <a:lstStyle/>
                    <a:p>
                      <a:pPr marL="0" marR="0">
                        <a:lnSpc>
                          <a:spcPct val="115000"/>
                        </a:lnSpc>
                        <a:spcBef>
                          <a:spcPts val="0"/>
                        </a:spcBef>
                        <a:spcAft>
                          <a:spcPts val="1000"/>
                        </a:spcAft>
                      </a:pPr>
                      <a:r>
                        <a:rPr lang="en-US" sz="1600" dirty="0">
                          <a:latin typeface="Calibri"/>
                          <a:ea typeface="Georgia"/>
                          <a:cs typeface="Times New Roman"/>
                        </a:rPr>
                        <a:t>Vegetation</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.00701</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.00173</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.00942</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.00829</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.01827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1"/>
                  </a:ext>
                </a:extLst>
              </a:tr>
              <a:tr h="295275">
                <a:tc>
                  <a:txBody>
                    <a:bodyPr/>
                    <a:lstStyle/>
                    <a:p>
                      <a:pPr marL="0" marR="0">
                        <a:lnSpc>
                          <a:spcPct val="115000"/>
                        </a:lnSpc>
                        <a:spcBef>
                          <a:spcPts val="0"/>
                        </a:spcBef>
                        <a:spcAft>
                          <a:spcPts val="1000"/>
                        </a:spcAft>
                      </a:pPr>
                      <a:r>
                        <a:rPr lang="en-US" sz="1600" dirty="0">
                          <a:latin typeface="Calibri"/>
                          <a:ea typeface="Georgia"/>
                          <a:cs typeface="Times New Roman"/>
                        </a:rPr>
                        <a:t>Rock</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-.00076</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.00366</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.00691</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.007</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.01416</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2"/>
                  </a:ext>
                </a:extLst>
              </a:tr>
              <a:tr h="295275">
                <a:tc>
                  <a:txBody>
                    <a:bodyPr/>
                    <a:lstStyle/>
                    <a:p>
                      <a:pPr marL="0" marR="0">
                        <a:lnSpc>
                          <a:spcPct val="115000"/>
                        </a:lnSpc>
                        <a:spcBef>
                          <a:spcPts val="0"/>
                        </a:spcBef>
                        <a:spcAft>
                          <a:spcPts val="1000"/>
                        </a:spcAft>
                      </a:pPr>
                      <a:r>
                        <a:rPr lang="en-US" sz="1600" dirty="0">
                          <a:latin typeface="Calibri"/>
                          <a:ea typeface="Georgia"/>
                          <a:cs typeface="Times New Roman"/>
                        </a:rPr>
                        <a:t>Soil</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-.00624</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-.0054</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.008</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.00736</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1600" dirty="0">
                          <a:latin typeface="Calibri"/>
                          <a:ea typeface="Georgia"/>
                          <a:cs typeface="Times New Roman"/>
                        </a:rPr>
                        <a:t>.34722</a:t>
                      </a:r>
                      <a:endParaRPr lang="en-US" sz="1600" dirty="0">
                        <a:latin typeface="Georgia"/>
                        <a:ea typeface="Georgia"/>
                        <a:cs typeface="Times New Roman"/>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609600" y="914400"/>
            <a:ext cx="7924800" cy="923330"/>
          </a:xfrm>
          <a:prstGeom prst="rect">
            <a:avLst/>
          </a:prstGeom>
          <a:noFill/>
        </p:spPr>
        <p:txBody>
          <a:bodyPr wrap="square" rtlCol="0">
            <a:spAutoFit/>
          </a:bodyPr>
          <a:lstStyle/>
          <a:p>
            <a:r>
              <a:rPr lang="en-US" dirty="0" smtClean="0">
                <a:solidFill>
                  <a:schemeClr val="bg1"/>
                </a:solidFill>
                <a:latin typeface="+mn-lt"/>
              </a:rPr>
              <a:t>Vegetation, rock, and soil percent change over time with mean, standard deviation, and </a:t>
            </a:r>
            <a:r>
              <a:rPr lang="en-US" i="1" dirty="0" smtClean="0">
                <a:solidFill>
                  <a:schemeClr val="bg1"/>
                </a:solidFill>
                <a:latin typeface="+mn-lt"/>
              </a:rPr>
              <a:t>p-</a:t>
            </a:r>
            <a:r>
              <a:rPr lang="en-US" dirty="0" smtClean="0">
                <a:solidFill>
                  <a:schemeClr val="bg1"/>
                </a:solidFill>
                <a:latin typeface="+mn-lt"/>
              </a:rPr>
              <a:t>values for stewarded and non-stewarded peaks (1962-2009).</a:t>
            </a:r>
          </a:p>
          <a:p>
            <a:endParaRPr lang="en-US" dirty="0"/>
          </a:p>
        </p:txBody>
      </p:sp>
      <p:sp>
        <p:nvSpPr>
          <p:cNvPr id="6" name="TextBox 5"/>
          <p:cNvSpPr txBox="1"/>
          <p:nvPr/>
        </p:nvSpPr>
        <p:spPr>
          <a:xfrm>
            <a:off x="152400" y="4038600"/>
            <a:ext cx="8839200" cy="2246769"/>
          </a:xfrm>
          <a:prstGeom prst="rect">
            <a:avLst/>
          </a:prstGeom>
          <a:noFill/>
        </p:spPr>
        <p:txBody>
          <a:bodyPr>
            <a:spAutoFit/>
          </a:bodyPr>
          <a:lstStyle/>
          <a:p>
            <a:pPr>
              <a:buFont typeface="Arial" pitchFamily="34" charset="0"/>
              <a:buChar char="•"/>
              <a:defRPr/>
            </a:pPr>
            <a:r>
              <a:rPr lang="en-US" sz="2800" dirty="0">
                <a:solidFill>
                  <a:schemeClr val="bg1"/>
                </a:solidFill>
                <a:latin typeface="+mn-lt"/>
              </a:rPr>
              <a:t> There was a significant difference in changes in vegetation and bare rock on stewarded versus non-stewarded summits</a:t>
            </a:r>
            <a:r>
              <a:rPr lang="en-US" sz="2800" dirty="0" smtClean="0">
                <a:solidFill>
                  <a:schemeClr val="bg1"/>
                </a:solidFill>
                <a:latin typeface="+mn-lt"/>
              </a:rPr>
              <a:t>.</a:t>
            </a:r>
          </a:p>
          <a:p>
            <a:pPr>
              <a:defRPr/>
            </a:pPr>
            <a:endParaRPr lang="en-US" sz="2800" dirty="0" smtClean="0">
              <a:solidFill>
                <a:schemeClr val="bg1"/>
              </a:solidFill>
            </a:endParaRPr>
          </a:p>
          <a:p>
            <a:pPr>
              <a:defRPr/>
            </a:pPr>
            <a:r>
              <a:rPr lang="en-US" sz="2800" dirty="0" smtClean="0">
                <a:solidFill>
                  <a:schemeClr val="bg1"/>
                </a:solidFill>
              </a:rPr>
              <a:t>This suggests that Summit Stewards aid in alpine recovery. </a:t>
            </a:r>
            <a:endParaRPr lang="en-US" sz="2800" dirty="0">
              <a:solidFill>
                <a:schemeClr val="bg1"/>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0"/>
            <a:ext cx="8686800" cy="2308324"/>
          </a:xfrm>
          <a:prstGeom prst="rect">
            <a:avLst/>
          </a:prstGeom>
          <a:noFill/>
        </p:spPr>
        <p:txBody>
          <a:bodyPr wrap="square" rtlCol="0">
            <a:spAutoFit/>
          </a:bodyPr>
          <a:lstStyle/>
          <a:p>
            <a:pPr>
              <a:buFont typeface="Arial" pitchFamily="34" charset="0"/>
              <a:buChar char="•"/>
            </a:pPr>
            <a:r>
              <a:rPr lang="en-US" sz="3600" dirty="0" smtClean="0">
                <a:solidFill>
                  <a:schemeClr val="bg1"/>
                </a:solidFill>
              </a:rPr>
              <a:t> Approximately 170 acres of alpine habitat</a:t>
            </a:r>
          </a:p>
          <a:p>
            <a:pPr>
              <a:buFont typeface="Arial" pitchFamily="34" charset="0"/>
              <a:buChar char="•"/>
            </a:pPr>
            <a:endParaRPr lang="en-US" sz="3600" dirty="0">
              <a:solidFill>
                <a:schemeClr val="bg1"/>
              </a:solidFill>
            </a:endParaRPr>
          </a:p>
          <a:p>
            <a:pPr>
              <a:buFont typeface="Arial" pitchFamily="34" charset="0"/>
              <a:buChar char="•"/>
            </a:pPr>
            <a:r>
              <a:rPr lang="en-US" sz="3600" dirty="0" smtClean="0">
                <a:solidFill>
                  <a:schemeClr val="bg1"/>
                </a:solidFill>
              </a:rPr>
              <a:t>Alpine vegetation spread over 21 summits, concentrated on 6 peaks</a:t>
            </a:r>
          </a:p>
        </p:txBody>
      </p:sp>
      <p:pic>
        <p:nvPicPr>
          <p:cNvPr id="8" name="Picture 7" descr="Diapensia, Marcy, 200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3200400"/>
            <a:ext cx="5029200" cy="3366654"/>
          </a:xfrm>
          <a:prstGeom prst="rect">
            <a:avLst/>
          </a:prstGeom>
        </p:spPr>
      </p:pic>
      <p:sp>
        <p:nvSpPr>
          <p:cNvPr id="9" name="TextBox 8"/>
          <p:cNvSpPr txBox="1"/>
          <p:nvPr/>
        </p:nvSpPr>
        <p:spPr>
          <a:xfrm>
            <a:off x="5715000" y="3505200"/>
            <a:ext cx="3276600" cy="2862322"/>
          </a:xfrm>
          <a:prstGeom prst="rect">
            <a:avLst/>
          </a:prstGeom>
          <a:noFill/>
        </p:spPr>
        <p:txBody>
          <a:bodyPr wrap="square" rtlCol="0">
            <a:spAutoFit/>
          </a:bodyPr>
          <a:lstStyle/>
          <a:p>
            <a:pPr>
              <a:buFont typeface="Arial" pitchFamily="34" charset="0"/>
              <a:buChar char="•"/>
            </a:pPr>
            <a:r>
              <a:rPr lang="en-US" sz="3600" dirty="0" smtClean="0">
                <a:solidFill>
                  <a:schemeClr val="bg1"/>
                </a:solidFill>
              </a:rPr>
              <a:t> Approximately 30 rare/ threatened/ endangered species</a:t>
            </a:r>
            <a:endParaRPr lang="en-US" sz="3600" dirty="0">
              <a:solidFill>
                <a:schemeClr val="bg1"/>
              </a:solidFill>
            </a:endParaRPr>
          </a:p>
        </p:txBody>
      </p:sp>
      <p:sp>
        <p:nvSpPr>
          <p:cNvPr id="10" name="TextBox 9"/>
          <p:cNvSpPr txBox="1"/>
          <p:nvPr/>
        </p:nvSpPr>
        <p:spPr>
          <a:xfrm>
            <a:off x="533400" y="6629400"/>
            <a:ext cx="4419600" cy="276999"/>
          </a:xfrm>
          <a:prstGeom prst="rect">
            <a:avLst/>
          </a:prstGeom>
          <a:noFill/>
        </p:spPr>
        <p:txBody>
          <a:bodyPr wrap="square" rtlCol="0">
            <a:spAutoFit/>
          </a:bodyPr>
          <a:lstStyle/>
          <a:p>
            <a:r>
              <a:rPr lang="en-US" sz="1200" dirty="0" smtClean="0">
                <a:solidFill>
                  <a:schemeClr val="bg1"/>
                </a:solidFill>
              </a:rPr>
              <a:t>Photo: Seth Jones</a:t>
            </a:r>
            <a:endParaRPr lang="en-US" sz="1200" dirty="0">
              <a:solidFill>
                <a:schemeClr val="bg1"/>
              </a:solidFill>
            </a:endParaRPr>
          </a:p>
        </p:txBody>
      </p:sp>
      <p:sp>
        <p:nvSpPr>
          <p:cNvPr id="11" name="TextBox 10"/>
          <p:cNvSpPr txBox="1"/>
          <p:nvPr/>
        </p:nvSpPr>
        <p:spPr>
          <a:xfrm>
            <a:off x="381000" y="0"/>
            <a:ext cx="7467600" cy="769441"/>
          </a:xfrm>
          <a:prstGeom prst="rect">
            <a:avLst/>
          </a:prstGeom>
          <a:noFill/>
        </p:spPr>
        <p:txBody>
          <a:bodyPr wrap="square" rtlCol="0">
            <a:spAutoFit/>
          </a:bodyPr>
          <a:lstStyle/>
          <a:p>
            <a:pPr algn="ctr"/>
            <a:r>
              <a:rPr lang="en-US" sz="4400" dirty="0" smtClean="0">
                <a:solidFill>
                  <a:schemeClr val="bg1"/>
                </a:solidFill>
              </a:rPr>
              <a:t> Adirondack alpine zone</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Box 3"/>
          <p:cNvSpPr txBox="1">
            <a:spLocks noChangeArrowheads="1"/>
          </p:cNvSpPr>
          <p:nvPr/>
        </p:nvSpPr>
        <p:spPr bwMode="auto">
          <a:xfrm>
            <a:off x="36320" y="152400"/>
            <a:ext cx="9144000" cy="707886"/>
          </a:xfrm>
          <a:prstGeom prst="rect">
            <a:avLst/>
          </a:prstGeom>
          <a:noFill/>
          <a:ln w="9525">
            <a:noFill/>
            <a:miter lim="800000"/>
            <a:headEnd/>
            <a:tailEnd/>
          </a:ln>
        </p:spPr>
        <p:txBody>
          <a:bodyPr wrap="square">
            <a:spAutoFit/>
          </a:bodyPr>
          <a:lstStyle/>
          <a:p>
            <a:pPr algn="ctr"/>
            <a:r>
              <a:rPr lang="en-US" sz="4000" dirty="0" smtClean="0">
                <a:solidFill>
                  <a:schemeClr val="bg1"/>
                </a:solidFill>
                <a:latin typeface="+mj-lt"/>
              </a:rPr>
              <a:t>Results: Vegetation</a:t>
            </a:r>
            <a:endParaRPr lang="en-US" sz="4000" dirty="0">
              <a:solidFill>
                <a:schemeClr val="bg1"/>
              </a:solidFill>
              <a:latin typeface="+mj-lt"/>
            </a:endParaRPr>
          </a:p>
        </p:txBody>
      </p:sp>
      <p:graphicFrame>
        <p:nvGraphicFramePr>
          <p:cNvPr id="7" name="Chart 6"/>
          <p:cNvGraphicFramePr>
            <a:graphicFrameLocks/>
          </p:cNvGraphicFramePr>
          <p:nvPr>
            <p:extLst>
              <p:ext uri="{D42A27DB-BD31-4B8C-83A1-F6EECF244321}">
                <p14:modId xmlns:p14="http://schemas.microsoft.com/office/powerpoint/2010/main" val="2243891478"/>
              </p:ext>
            </p:extLst>
          </p:nvPr>
        </p:nvGraphicFramePr>
        <p:xfrm>
          <a:off x="609600" y="1219200"/>
          <a:ext cx="789622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52400" y="5867400"/>
            <a:ext cx="8991600" cy="830997"/>
          </a:xfrm>
          <a:prstGeom prst="rect">
            <a:avLst/>
          </a:prstGeom>
        </p:spPr>
        <p:txBody>
          <a:bodyPr wrap="square">
            <a:spAutoFit/>
          </a:bodyPr>
          <a:lstStyle/>
          <a:p>
            <a:r>
              <a:rPr lang="en-US" sz="2400" dirty="0" smtClean="0">
                <a:solidFill>
                  <a:schemeClr val="bg1"/>
                </a:solidFill>
                <a:latin typeface="+mn-lt"/>
              </a:rPr>
              <a:t>The increase in vegetation and decrease in rock over time suggest that alpine areas subject to human trampling are recovering. </a:t>
            </a:r>
            <a:endParaRPr lang="en-US" sz="2400" dirty="0"/>
          </a:p>
        </p:txBody>
      </p:sp>
    </p:spTree>
    <p:extLst>
      <p:ext uri="{BB962C8B-B14F-4D97-AF65-F5344CB8AC3E}">
        <p14:creationId xmlns:p14="http://schemas.microsoft.com/office/powerpoint/2010/main" val="2390485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r>
              <a:rPr lang="en-US" sz="4000" dirty="0" smtClean="0">
                <a:solidFill>
                  <a:schemeClr val="bg1"/>
                </a:solidFill>
              </a:rPr>
              <a:t>Results: Rock</a:t>
            </a:r>
            <a:endParaRPr lang="en-US" sz="4000"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2299780792"/>
              </p:ext>
            </p:extLst>
          </p:nvPr>
        </p:nvGraphicFramePr>
        <p:xfrm>
          <a:off x="533400" y="1447800"/>
          <a:ext cx="80010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0997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28600"/>
            <a:ext cx="7620000" cy="584775"/>
          </a:xfrm>
          <a:prstGeom prst="rect">
            <a:avLst/>
          </a:prstGeom>
          <a:noFill/>
        </p:spPr>
        <p:txBody>
          <a:bodyPr wrap="square" rtlCol="0">
            <a:spAutoFit/>
          </a:bodyPr>
          <a:lstStyle/>
          <a:p>
            <a:pPr algn="ctr"/>
            <a:r>
              <a:rPr lang="en-US" sz="3200" dirty="0" smtClean="0">
                <a:solidFill>
                  <a:schemeClr val="bg1"/>
                </a:solidFill>
              </a:rPr>
              <a:t>Results: Soil</a:t>
            </a:r>
            <a:endParaRPr lang="en-US" sz="3200"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624030565"/>
              </p:ext>
            </p:extLst>
          </p:nvPr>
        </p:nvGraphicFramePr>
        <p:xfrm>
          <a:off x="710013" y="1371600"/>
          <a:ext cx="7900587" cy="4876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990600" y="76200"/>
            <a:ext cx="7315200" cy="584775"/>
          </a:xfrm>
          <a:prstGeom prst="rect">
            <a:avLst/>
          </a:prstGeom>
          <a:noFill/>
          <a:ln w="9525">
            <a:noFill/>
            <a:miter lim="800000"/>
            <a:headEnd/>
            <a:tailEnd/>
          </a:ln>
          <a:effectLst/>
        </p:spPr>
        <p:txBody>
          <a:bodyPr>
            <a:spAutoFit/>
          </a:bodyPr>
          <a:lstStyle/>
          <a:p>
            <a:pPr algn="ctr">
              <a:spcBef>
                <a:spcPct val="50000"/>
              </a:spcBef>
            </a:pPr>
            <a:r>
              <a:rPr lang="en-US" sz="3200" dirty="0" smtClean="0">
                <a:solidFill>
                  <a:schemeClr val="bg1"/>
                </a:solidFill>
              </a:rPr>
              <a:t>Why are stewards effective?</a:t>
            </a:r>
            <a:endParaRPr lang="en-US" sz="3200" dirty="0">
              <a:solidFill>
                <a:schemeClr val="bg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82" y="990600"/>
            <a:ext cx="9144000" cy="5638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p:cNvGraphicFramePr/>
          <p:nvPr/>
        </p:nvGraphicFramePr>
        <p:xfrm>
          <a:off x="0" y="914400"/>
          <a:ext cx="9144000" cy="51339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0"/>
            <a:ext cx="9144000" cy="923330"/>
          </a:xfrm>
          <a:prstGeom prst="rect">
            <a:avLst/>
          </a:prstGeom>
          <a:solidFill>
            <a:schemeClr val="bg1"/>
          </a:solidFill>
        </p:spPr>
        <p:txBody>
          <a:bodyPr wrap="square" rtlCol="0">
            <a:spAutoFit/>
          </a:bodyPr>
          <a:lstStyle/>
          <a:p>
            <a:pPr algn="ctr"/>
            <a:r>
              <a:rPr lang="en-US" sz="3600" b="1" dirty="0" smtClean="0"/>
              <a:t>Summit Steward Contacts, 1990-2016</a:t>
            </a:r>
          </a:p>
          <a:p>
            <a:pPr algn="ctr"/>
            <a:endParaRPr lang="en-US" dirty="0"/>
          </a:p>
        </p:txBody>
      </p:sp>
      <p:sp>
        <p:nvSpPr>
          <p:cNvPr id="7" name="TextBox 6"/>
          <p:cNvSpPr txBox="1"/>
          <p:nvPr/>
        </p:nvSpPr>
        <p:spPr>
          <a:xfrm>
            <a:off x="0" y="6172200"/>
            <a:ext cx="9144000" cy="646331"/>
          </a:xfrm>
          <a:prstGeom prst="rect">
            <a:avLst/>
          </a:prstGeom>
          <a:solidFill>
            <a:schemeClr val="bg1"/>
          </a:solidFill>
        </p:spPr>
        <p:txBody>
          <a:bodyPr wrap="square" rtlCol="0">
            <a:spAutoFit/>
          </a:bodyPr>
          <a:lstStyle/>
          <a:p>
            <a:pPr algn="ctr"/>
            <a:r>
              <a:rPr lang="en-US" sz="3600" b="1" dirty="0" smtClean="0"/>
              <a:t>Total: 446,614</a:t>
            </a:r>
            <a:endParaRPr lang="en-US" sz="3600" b="1" dirty="0"/>
          </a:p>
        </p:txBody>
      </p:sp>
    </p:spTree>
    <p:extLst>
      <p:ext uri="{BB962C8B-B14F-4D97-AF65-F5344CB8AC3E}">
        <p14:creationId xmlns:p14="http://schemas.microsoft.com/office/powerpoint/2010/main" val="1427933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95600"/>
            <a:ext cx="3810000" cy="307777"/>
          </a:xfrm>
          <a:prstGeom prst="rect">
            <a:avLst/>
          </a:prstGeom>
          <a:noFill/>
        </p:spPr>
        <p:txBody>
          <a:bodyPr>
            <a:spAutoFit/>
          </a:bodyPr>
          <a:lstStyle/>
          <a:p>
            <a:pPr>
              <a:defRPr/>
            </a:pPr>
            <a:r>
              <a:rPr lang="en-US" sz="1400" dirty="0" smtClean="0">
                <a:solidFill>
                  <a:schemeClr val="bg1"/>
                </a:solidFill>
                <a:latin typeface="+mn-lt"/>
              </a:rPr>
              <a:t>Photo</a:t>
            </a:r>
            <a:r>
              <a:rPr lang="en-US" sz="1400" dirty="0">
                <a:solidFill>
                  <a:schemeClr val="bg1"/>
                </a:solidFill>
                <a:latin typeface="+mn-lt"/>
              </a:rPr>
              <a:t>: Brendan Wiltse</a:t>
            </a:r>
          </a:p>
        </p:txBody>
      </p:sp>
      <p:pic>
        <p:nvPicPr>
          <p:cNvPr id="16389" name="Picture 7" descr="IMGP01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52400"/>
            <a:ext cx="4097338" cy="2743200"/>
          </a:xfrm>
          <a:prstGeom prst="rect">
            <a:avLst/>
          </a:prstGeom>
          <a:noFill/>
          <a:ln w="9525">
            <a:noFill/>
            <a:miter lim="800000"/>
            <a:headEnd/>
            <a:tailEnd/>
          </a:ln>
        </p:spPr>
      </p:pic>
      <p:pic>
        <p:nvPicPr>
          <p:cNvPr id="6" name="Picture 5" descr="Scree wall overgrown.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19600" y="152400"/>
            <a:ext cx="4572000" cy="2743200"/>
          </a:xfrm>
          <a:prstGeom prst="rect">
            <a:avLst/>
          </a:prstGeom>
        </p:spPr>
      </p:pic>
      <p:pic>
        <p:nvPicPr>
          <p:cNvPr id="8" name="Picture 7" descr="Aaron next to cairn on Wrigh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24000" y="3276600"/>
            <a:ext cx="6705600" cy="3581400"/>
          </a:xfrm>
          <a:prstGeom prst="rect">
            <a:avLst/>
          </a:prstGeom>
        </p:spPr>
      </p:pic>
      <p:sp>
        <p:nvSpPr>
          <p:cNvPr id="9" name="TextBox 8"/>
          <p:cNvSpPr txBox="1"/>
          <p:nvPr/>
        </p:nvSpPr>
        <p:spPr>
          <a:xfrm>
            <a:off x="0" y="6550223"/>
            <a:ext cx="3810000" cy="307777"/>
          </a:xfrm>
          <a:prstGeom prst="rect">
            <a:avLst/>
          </a:prstGeom>
          <a:noFill/>
        </p:spPr>
        <p:txBody>
          <a:bodyPr>
            <a:spAutoFit/>
          </a:bodyPr>
          <a:lstStyle/>
          <a:p>
            <a:pPr>
              <a:defRPr/>
            </a:pPr>
            <a:r>
              <a:rPr lang="en-US" sz="1400" dirty="0" smtClean="0">
                <a:solidFill>
                  <a:schemeClr val="bg1"/>
                </a:solidFill>
                <a:latin typeface="+mn-lt"/>
              </a:rPr>
              <a:t>Photo</a:t>
            </a:r>
            <a:r>
              <a:rPr lang="en-US" sz="1400" dirty="0">
                <a:solidFill>
                  <a:schemeClr val="bg1"/>
                </a:solidFill>
                <a:latin typeface="+mn-lt"/>
              </a:rPr>
              <a:t>: Brendan Wiltse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0"/>
            <a:ext cx="6096000" cy="984250"/>
          </a:xfrm>
          <a:prstGeom prst="rect">
            <a:avLst/>
          </a:prstGeom>
          <a:noFill/>
        </p:spPr>
        <p:txBody>
          <a:bodyPr>
            <a:spAutoFit/>
          </a:bodyPr>
          <a:lstStyle/>
          <a:p>
            <a:pPr>
              <a:defRPr/>
            </a:pPr>
            <a:r>
              <a:rPr lang="en-US" sz="2000" dirty="0">
                <a:solidFill>
                  <a:schemeClr val="bg1"/>
                </a:solidFill>
                <a:latin typeface="+mn-lt"/>
              </a:rPr>
              <a:t>Photopoint: ALGONQUIN 002 -EK038-1966</a:t>
            </a:r>
          </a:p>
          <a:p>
            <a:pPr>
              <a:defRPr/>
            </a:pPr>
            <a:r>
              <a:rPr lang="en-US" sz="2000" dirty="0">
                <a:solidFill>
                  <a:schemeClr val="bg1"/>
                </a:solidFill>
                <a:latin typeface="+mn-lt"/>
              </a:rPr>
              <a:t>(Stewarded)</a:t>
            </a:r>
          </a:p>
          <a:p>
            <a:pPr>
              <a:defRPr/>
            </a:pPr>
            <a:endParaRPr lang="en-US" dirty="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0"/>
            <a:ext cx="6096000" cy="984250"/>
          </a:xfrm>
          <a:prstGeom prst="rect">
            <a:avLst/>
          </a:prstGeom>
          <a:noFill/>
        </p:spPr>
        <p:txBody>
          <a:bodyPr>
            <a:spAutoFit/>
          </a:bodyPr>
          <a:lstStyle/>
          <a:p>
            <a:pPr>
              <a:defRPr/>
            </a:pPr>
            <a:r>
              <a:rPr lang="en-US" sz="2000" dirty="0">
                <a:solidFill>
                  <a:schemeClr val="bg1"/>
                </a:solidFill>
                <a:latin typeface="+mn-lt"/>
              </a:rPr>
              <a:t>Photopoint: ALGONQUIN 002 -EK038-2009</a:t>
            </a:r>
          </a:p>
          <a:p>
            <a:pPr>
              <a:defRPr/>
            </a:pPr>
            <a:r>
              <a:rPr lang="en-US" sz="2000" dirty="0">
                <a:solidFill>
                  <a:schemeClr val="bg1"/>
                </a:solidFill>
                <a:latin typeface="+mn-lt"/>
              </a:rPr>
              <a:t>(Stewarded)</a:t>
            </a:r>
          </a:p>
          <a:p>
            <a:pPr>
              <a:defRPr/>
            </a:pPr>
            <a:endParaRPr lang="en-US" dirty="0">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0"/>
            <a:ext cx="6096000" cy="984250"/>
          </a:xfrm>
          <a:prstGeom prst="rect">
            <a:avLst/>
          </a:prstGeom>
          <a:noFill/>
        </p:spPr>
        <p:txBody>
          <a:bodyPr>
            <a:spAutoFit/>
          </a:bodyPr>
          <a:lstStyle/>
          <a:p>
            <a:pPr>
              <a:defRPr/>
            </a:pPr>
            <a:r>
              <a:rPr lang="en-US" sz="2000" dirty="0">
                <a:solidFill>
                  <a:schemeClr val="bg1"/>
                </a:solidFill>
                <a:latin typeface="+mn-lt"/>
              </a:rPr>
              <a:t>Photopoint: CASCADE 003 -EK003-1966</a:t>
            </a:r>
          </a:p>
          <a:p>
            <a:pPr>
              <a:defRPr/>
            </a:pPr>
            <a:r>
              <a:rPr lang="en-US" sz="2000" dirty="0">
                <a:solidFill>
                  <a:schemeClr val="bg1"/>
                </a:solidFill>
                <a:latin typeface="+mn-lt"/>
              </a:rPr>
              <a:t>(Non-stewarded)</a:t>
            </a:r>
          </a:p>
          <a:p>
            <a:pPr>
              <a:defRPr/>
            </a:pPr>
            <a:endParaRPr lang="en-US" dirty="0">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0"/>
            <a:ext cx="6096000" cy="984250"/>
          </a:xfrm>
          <a:prstGeom prst="rect">
            <a:avLst/>
          </a:prstGeom>
          <a:noFill/>
        </p:spPr>
        <p:txBody>
          <a:bodyPr>
            <a:spAutoFit/>
          </a:bodyPr>
          <a:lstStyle/>
          <a:p>
            <a:pPr>
              <a:defRPr/>
            </a:pPr>
            <a:r>
              <a:rPr lang="en-US" sz="2000" dirty="0">
                <a:solidFill>
                  <a:schemeClr val="bg1"/>
                </a:solidFill>
                <a:latin typeface="+mn-lt"/>
              </a:rPr>
              <a:t>Photopoint: CASCADE 003 -EK003-2009</a:t>
            </a:r>
          </a:p>
          <a:p>
            <a:pPr>
              <a:defRPr/>
            </a:pPr>
            <a:r>
              <a:rPr lang="en-US" sz="2000" dirty="0">
                <a:solidFill>
                  <a:schemeClr val="bg1"/>
                </a:solidFill>
                <a:latin typeface="+mn-lt"/>
              </a:rPr>
              <a:t>(Non-stewarded)</a:t>
            </a:r>
          </a:p>
          <a:p>
            <a:pPr>
              <a:defRPr/>
            </a:pPr>
            <a:endParaRPr lang="en-US" dirty="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0622" y="304800"/>
            <a:ext cx="4352587" cy="5978696"/>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200" y="609600"/>
            <a:ext cx="4376230" cy="5673896"/>
          </a:xfrm>
          <a:prstGeom prst="rect">
            <a:avLst/>
          </a:prstGeom>
        </p:spPr>
      </p:pic>
    </p:spTree>
    <p:extLst>
      <p:ext uri="{BB962C8B-B14F-4D97-AF65-F5344CB8AC3E}">
        <p14:creationId xmlns:p14="http://schemas.microsoft.com/office/powerpoint/2010/main" val="39821225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noFill/>
        </p:spPr>
        <p:txBody>
          <a:bodyPr>
            <a:spAutoFit/>
          </a:bodyPr>
          <a:lstStyle/>
          <a:p>
            <a:pPr>
              <a:defRPr/>
            </a:pPr>
            <a:r>
              <a:rPr lang="en-US" sz="2000" dirty="0">
                <a:solidFill>
                  <a:schemeClr val="bg1"/>
                </a:solidFill>
                <a:latin typeface="+mn-lt"/>
              </a:rPr>
              <a:t>Photopoint: MARCY 002-EK126-1981</a:t>
            </a:r>
          </a:p>
          <a:p>
            <a:pPr>
              <a:defRPr/>
            </a:pPr>
            <a:r>
              <a:rPr lang="en-US" sz="2000" dirty="0">
                <a:solidFill>
                  <a:schemeClr val="bg1"/>
                </a:solidFill>
                <a:latin typeface="+mn-lt"/>
              </a:rPr>
              <a:t>(Stewarded)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noFill/>
        </p:spPr>
        <p:txBody>
          <a:bodyPr>
            <a:spAutoFit/>
          </a:bodyPr>
          <a:lstStyle/>
          <a:p>
            <a:pPr>
              <a:defRPr/>
            </a:pPr>
            <a:r>
              <a:rPr lang="en-US" sz="2000" dirty="0">
                <a:latin typeface="+mn-lt"/>
              </a:rPr>
              <a:t>Photopoint: MARCY </a:t>
            </a:r>
            <a:r>
              <a:rPr lang="en-US" sz="2000" dirty="0" smtClean="0">
                <a:latin typeface="+mn-lt"/>
              </a:rPr>
              <a:t>002-EK126-1999</a:t>
            </a:r>
            <a:endParaRPr lang="en-US" sz="2000" dirty="0">
              <a:latin typeface="+mn-lt"/>
            </a:endParaRPr>
          </a:p>
          <a:p>
            <a:pPr>
              <a:defRPr/>
            </a:pPr>
            <a:r>
              <a:rPr lang="en-US" sz="2000" dirty="0">
                <a:latin typeface="+mn-lt"/>
              </a:rPr>
              <a:t>(Stewarded)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0" y="0"/>
            <a:ext cx="7162800" cy="708025"/>
          </a:xfrm>
          <a:prstGeom prst="rect">
            <a:avLst/>
          </a:prstGeom>
          <a:noFill/>
        </p:spPr>
        <p:txBody>
          <a:bodyPr>
            <a:spAutoFit/>
          </a:bodyPr>
          <a:lstStyle/>
          <a:p>
            <a:pPr>
              <a:defRPr/>
            </a:pPr>
            <a:r>
              <a:rPr lang="en-US" sz="2000" dirty="0">
                <a:latin typeface="+mn-lt"/>
              </a:rPr>
              <a:t>Photopoint: MARCY </a:t>
            </a:r>
            <a:r>
              <a:rPr lang="en-US" sz="2000" dirty="0" smtClean="0">
                <a:latin typeface="+mn-lt"/>
              </a:rPr>
              <a:t>002-EK126-2008</a:t>
            </a:r>
            <a:endParaRPr lang="en-US" sz="2000" dirty="0">
              <a:latin typeface="+mn-lt"/>
            </a:endParaRPr>
          </a:p>
          <a:p>
            <a:pPr>
              <a:defRPr/>
            </a:pPr>
            <a:r>
              <a:rPr lang="en-US" sz="2000" dirty="0">
                <a:latin typeface="+mn-lt"/>
              </a:rPr>
              <a:t>(Stewarded)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DIX 001-HP32-1966</a:t>
            </a:r>
          </a:p>
          <a:p>
            <a:pPr>
              <a:defRPr/>
            </a:pPr>
            <a:r>
              <a:rPr lang="en-US" sz="2000" dirty="0">
                <a:latin typeface="+mn-lt"/>
              </a:rPr>
              <a:t>(Non-stewarded)</a:t>
            </a:r>
            <a:r>
              <a:rPr lang="en-US" sz="2000" dirty="0">
                <a:latin typeface="Arial"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DIX 001-HP32-2009 (digital camera)</a:t>
            </a:r>
          </a:p>
          <a:p>
            <a:pPr>
              <a:defRPr/>
            </a:pPr>
            <a:r>
              <a:rPr lang="en-US" sz="2000" dirty="0">
                <a:latin typeface="+mn-lt"/>
              </a:rPr>
              <a:t>(Non-stewarded)</a:t>
            </a:r>
            <a:r>
              <a:rPr lang="en-US" sz="2000" dirty="0">
                <a:latin typeface="Arial"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DIX 001-HP32-2009 (film camera)</a:t>
            </a:r>
          </a:p>
          <a:p>
            <a:pPr>
              <a:defRPr/>
            </a:pPr>
            <a:r>
              <a:rPr lang="en-US" sz="2000" dirty="0">
                <a:latin typeface="+mn-lt"/>
              </a:rPr>
              <a:t>(Non-stewarded)</a:t>
            </a:r>
            <a:r>
              <a:rPr lang="en-US" sz="2000" dirty="0">
                <a:latin typeface="Arial" charset="0"/>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ALGONQUIN  013- HP58</a:t>
            </a:r>
            <a:br>
              <a:rPr lang="en-US" sz="2000" dirty="0">
                <a:latin typeface="+mn-lt"/>
              </a:rPr>
            </a:br>
            <a:r>
              <a:rPr lang="en-US" sz="2000" dirty="0">
                <a:latin typeface="+mn-lt"/>
              </a:rPr>
              <a:t>(Stewarded, showing original Ketchledge revegetation in process)</a:t>
            </a:r>
            <a:r>
              <a:rPr lang="en-US" sz="2000" dirty="0">
                <a:latin typeface="Arial"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ALGONQUIN 013- HP58 -1999</a:t>
            </a:r>
          </a:p>
          <a:p>
            <a:pPr>
              <a:defRPr/>
            </a:pPr>
            <a:r>
              <a:rPr lang="en-US" sz="2000" dirty="0">
                <a:latin typeface="+mn-lt"/>
              </a:rPr>
              <a:t>(Stewarded)</a:t>
            </a:r>
            <a:r>
              <a:rPr lang="en-US" sz="2000" dirty="0">
                <a:latin typeface="Arial" charset="0"/>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81000"/>
            <a:ext cx="7162800" cy="708025"/>
          </a:xfrm>
          <a:prstGeom prst="rect">
            <a:avLst/>
          </a:prstGeom>
          <a:solidFill>
            <a:schemeClr val="bg1">
              <a:alpha val="75000"/>
            </a:schemeClr>
          </a:solidFill>
        </p:spPr>
        <p:txBody>
          <a:bodyPr>
            <a:spAutoFit/>
          </a:bodyPr>
          <a:lstStyle/>
          <a:p>
            <a:pPr>
              <a:defRPr/>
            </a:pPr>
            <a:r>
              <a:rPr lang="en-US" sz="2000" dirty="0">
                <a:latin typeface="+mn-lt"/>
              </a:rPr>
              <a:t>Photopoint: ALGONQUIN  013- HP58-2007</a:t>
            </a:r>
            <a:br>
              <a:rPr lang="en-US" sz="2000" dirty="0">
                <a:latin typeface="+mn-lt"/>
              </a:rPr>
            </a:br>
            <a:r>
              <a:rPr lang="en-US" sz="2000" dirty="0">
                <a:latin typeface="+mn-lt"/>
              </a:rPr>
              <a:t>(Stewarded)</a:t>
            </a:r>
            <a:r>
              <a:rPr lang="en-US" sz="2000" dirty="0">
                <a:latin typeface="Arial" charset="0"/>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0"/>
            <a:ext cx="8229600" cy="6705600"/>
          </a:xfrm>
        </p:spPr>
        <p:txBody>
          <a:bodyPr>
            <a:normAutofit/>
          </a:bodyPr>
          <a:lstStyle/>
          <a:p>
            <a:pPr>
              <a:buNone/>
            </a:pPr>
            <a:r>
              <a:rPr lang="en-US" dirty="0" smtClean="0">
                <a:solidFill>
                  <a:schemeClr val="bg1"/>
                </a:solidFill>
              </a:rPr>
              <a:t>Project objectives:</a:t>
            </a:r>
          </a:p>
          <a:p>
            <a:r>
              <a:rPr lang="en-US" dirty="0" smtClean="0">
                <a:solidFill>
                  <a:schemeClr val="bg1"/>
                </a:solidFill>
              </a:rPr>
              <a:t>Continue the photopoint monitoring</a:t>
            </a:r>
          </a:p>
          <a:p>
            <a:pPr lvl="1"/>
            <a:r>
              <a:rPr lang="en-US" sz="3000" dirty="0" smtClean="0">
                <a:solidFill>
                  <a:srgbClr val="FFC000"/>
                </a:solidFill>
              </a:rPr>
              <a:t>Photopoints were retaken in 2009, 2010, 2011, 2013, 2015</a:t>
            </a:r>
            <a:endParaRPr lang="en-US" sz="3000" dirty="0">
              <a:solidFill>
                <a:srgbClr val="FFC000"/>
              </a:solidFill>
            </a:endParaRPr>
          </a:p>
          <a:p>
            <a:r>
              <a:rPr lang="en-US" dirty="0" smtClean="0">
                <a:solidFill>
                  <a:schemeClr val="bg1"/>
                </a:solidFill>
              </a:rPr>
              <a:t>Attempt to use the photos quantitatively</a:t>
            </a:r>
          </a:p>
          <a:p>
            <a:pPr lvl="1"/>
            <a:r>
              <a:rPr lang="en-US" sz="3000" dirty="0" smtClean="0">
                <a:solidFill>
                  <a:srgbClr val="FFC000"/>
                </a:solidFill>
              </a:rPr>
              <a:t>Relative change (% photo cover)</a:t>
            </a:r>
            <a:endParaRPr lang="en-US" sz="3000" dirty="0">
              <a:solidFill>
                <a:srgbClr val="FFC000"/>
              </a:solidFill>
            </a:endParaRPr>
          </a:p>
          <a:p>
            <a:r>
              <a:rPr lang="en-US" dirty="0" smtClean="0">
                <a:solidFill>
                  <a:schemeClr val="bg1"/>
                </a:solidFill>
              </a:rPr>
              <a:t>Evaluate the effectiveness of the Summit Steward program</a:t>
            </a:r>
          </a:p>
          <a:p>
            <a:pPr lvl="1"/>
            <a:r>
              <a:rPr lang="en-US" sz="3000" dirty="0" smtClean="0">
                <a:solidFill>
                  <a:srgbClr val="FFC000"/>
                </a:solidFill>
              </a:rPr>
              <a:t>These results suggest that the presence of a Summit Steward positively impacts alpine recovery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smtClean="0">
                <a:solidFill>
                  <a:schemeClr val="bg1"/>
                </a:solidFill>
                <a:latin typeface="Calibri" pitchFamily="34" charset="0"/>
              </a:rPr>
              <a:t>The Summit Steward Program</a:t>
            </a:r>
            <a:endParaRPr lang="en-US" dirty="0">
              <a:solidFill>
                <a:schemeClr val="bg1"/>
              </a:solidFill>
              <a:latin typeface="Calibri" pitchFamily="34" charset="0"/>
            </a:endParaRPr>
          </a:p>
        </p:txBody>
      </p:sp>
      <p:pic>
        <p:nvPicPr>
          <p:cNvPr id="6" name="Picture 6" descr="dec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1400" y="5334000"/>
            <a:ext cx="1295400" cy="1295400"/>
          </a:xfrm>
          <a:prstGeom prst="rect">
            <a:avLst/>
          </a:prstGeom>
          <a:noFill/>
          <a:ln w="9525">
            <a:noFill/>
            <a:miter lim="800000"/>
            <a:headEnd/>
            <a:tailEnd/>
          </a:ln>
        </p:spPr>
      </p:pic>
      <p:pic>
        <p:nvPicPr>
          <p:cNvPr id="34817"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5334000"/>
            <a:ext cx="2743200" cy="1371600"/>
          </a:xfrm>
          <a:prstGeom prst="rect">
            <a:avLst/>
          </a:prstGeom>
          <a:noFill/>
          <a:ln w="9525">
            <a:noFill/>
            <a:miter lim="800000"/>
            <a:headEnd/>
            <a:tailEnd/>
          </a:ln>
        </p:spPr>
      </p:pic>
      <p:pic>
        <p:nvPicPr>
          <p:cNvPr id="7" name="Picture 6" descr="Summit Steward Maddie Grant in actio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66800" y="685800"/>
            <a:ext cx="7162800" cy="4572000"/>
          </a:xfrm>
          <a:prstGeom prst="rect">
            <a:avLst/>
          </a:prstGeom>
        </p:spPr>
      </p:pic>
      <p:pic>
        <p:nvPicPr>
          <p:cNvPr id="8" name="Picture 7" descr="ADK LOGO.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8600" y="5334000"/>
            <a:ext cx="1981200" cy="1376274"/>
          </a:xfrm>
          <a:prstGeom prst="rect">
            <a:avLst/>
          </a:prstGeom>
        </p:spPr>
      </p:pic>
    </p:spTree>
    <p:extLst>
      <p:ext uri="{BB962C8B-B14F-4D97-AF65-F5344CB8AC3E}">
        <p14:creationId xmlns:p14="http://schemas.microsoft.com/office/powerpoint/2010/main" val="24503420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457200"/>
            <a:ext cx="8458200" cy="5934075"/>
          </a:xfrm>
          <a:prstGeom prst="rect">
            <a:avLst/>
          </a:prstGeom>
          <a:noFill/>
          <a:ln w="9525">
            <a:noFill/>
            <a:miter lim="800000"/>
            <a:headEnd/>
            <a:tailEnd/>
          </a:ln>
        </p:spPr>
      </p:pic>
    </p:spTree>
    <p:extLst>
      <p:ext uri="{BB962C8B-B14F-4D97-AF65-F5344CB8AC3E}">
        <p14:creationId xmlns:p14="http://schemas.microsoft.com/office/powerpoint/2010/main" val="42044166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solidFill>
                  <a:schemeClr val="bg1"/>
                </a:solidFill>
              </a:rPr>
              <a:t>Limitations with this methodology	</a:t>
            </a:r>
            <a:endParaRPr lang="en-US" dirty="0">
              <a:solidFill>
                <a:schemeClr val="bg1"/>
              </a:solidFill>
            </a:endParaRPr>
          </a:p>
        </p:txBody>
      </p:sp>
      <p:sp>
        <p:nvSpPr>
          <p:cNvPr id="3" name="Content Placeholder 2"/>
          <p:cNvSpPr>
            <a:spLocks noGrp="1"/>
          </p:cNvSpPr>
          <p:nvPr>
            <p:ph idx="1"/>
          </p:nvPr>
        </p:nvSpPr>
        <p:spPr>
          <a:xfrm>
            <a:off x="533400" y="1143000"/>
            <a:ext cx="8229600" cy="5334000"/>
          </a:xfrm>
        </p:spPr>
        <p:txBody>
          <a:bodyPr>
            <a:normAutofit fontScale="92500" lnSpcReduction="10000"/>
          </a:bodyPr>
          <a:lstStyle/>
          <a:p>
            <a:r>
              <a:rPr lang="en-US" dirty="0" smtClean="0">
                <a:solidFill>
                  <a:schemeClr val="bg1"/>
                </a:solidFill>
              </a:rPr>
              <a:t>Only looks at areas of human trampling impact, does not answer what’s happening in non-trampled areas</a:t>
            </a:r>
          </a:p>
          <a:p>
            <a:pPr>
              <a:buNone/>
            </a:pPr>
            <a:endParaRPr lang="en-US" dirty="0" smtClean="0">
              <a:solidFill>
                <a:schemeClr val="bg1"/>
              </a:solidFill>
            </a:endParaRPr>
          </a:p>
          <a:p>
            <a:r>
              <a:rPr lang="en-US" dirty="0" smtClean="0">
                <a:solidFill>
                  <a:schemeClr val="bg1"/>
                </a:solidFill>
              </a:rPr>
              <a:t>Inherent subjectivity of ocular analysis</a:t>
            </a:r>
          </a:p>
          <a:p>
            <a:pPr>
              <a:buNone/>
            </a:pPr>
            <a:endParaRPr lang="en-US" dirty="0" smtClean="0">
              <a:solidFill>
                <a:schemeClr val="bg1"/>
              </a:solidFill>
            </a:endParaRPr>
          </a:p>
          <a:p>
            <a:r>
              <a:rPr lang="en-US" dirty="0" smtClean="0">
                <a:solidFill>
                  <a:schemeClr val="bg1"/>
                </a:solidFill>
              </a:rPr>
              <a:t>No way to account for Ketch’s </a:t>
            </a:r>
            <a:r>
              <a:rPr lang="en-US" dirty="0" err="1" smtClean="0">
                <a:solidFill>
                  <a:schemeClr val="bg1"/>
                </a:solidFill>
              </a:rPr>
              <a:t>revegetation</a:t>
            </a:r>
            <a:r>
              <a:rPr lang="en-US" dirty="0" smtClean="0">
                <a:solidFill>
                  <a:schemeClr val="bg1"/>
                </a:solidFill>
              </a:rPr>
              <a:t> efforts</a:t>
            </a:r>
          </a:p>
          <a:p>
            <a:endParaRPr lang="en-US" dirty="0" smtClean="0">
              <a:solidFill>
                <a:schemeClr val="bg1"/>
              </a:solidFill>
            </a:endParaRPr>
          </a:p>
          <a:p>
            <a:r>
              <a:rPr lang="en-US" dirty="0" smtClean="0">
                <a:solidFill>
                  <a:schemeClr val="bg1"/>
                </a:solidFill>
              </a:rPr>
              <a:t>Oversimplification of stewarded vs. non-stewarded </a:t>
            </a:r>
          </a:p>
          <a:p>
            <a:endParaRPr lang="en-US" dirty="0" smtClean="0">
              <a:solidFill>
                <a:schemeClr val="bg1"/>
              </a:solidFill>
            </a:endParaRP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Advantages of this methodology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It’s simple and most of the software involved is free and easy to use</a:t>
            </a:r>
          </a:p>
          <a:p>
            <a:pPr lvl="1"/>
            <a:r>
              <a:rPr lang="en-US" dirty="0" smtClean="0">
                <a:solidFill>
                  <a:schemeClr val="bg1"/>
                </a:solidFill>
              </a:rPr>
              <a:t>A program with a limited budget and without scientists on staff can do this!</a:t>
            </a:r>
          </a:p>
          <a:p>
            <a:pPr lvl="1"/>
            <a:endParaRPr lang="en-US" dirty="0" smtClean="0">
              <a:solidFill>
                <a:schemeClr val="bg1"/>
              </a:solidFill>
            </a:endParaRPr>
          </a:p>
          <a:p>
            <a:r>
              <a:rPr lang="en-US" dirty="0" smtClean="0">
                <a:solidFill>
                  <a:schemeClr val="bg1"/>
                </a:solidFill>
              </a:rPr>
              <a:t>Photographs for use as baseline photos are readily available– most programs have these photos already</a:t>
            </a:r>
          </a:p>
          <a:p>
            <a:pPr lvl="2">
              <a:buNone/>
            </a:pP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chemeClr val="bg1"/>
                </a:solidFill>
              </a:rPr>
              <a:t>Thank you!</a:t>
            </a:r>
            <a:endParaRPr lang="en-US" dirty="0">
              <a:solidFill>
                <a:schemeClr val="bg1"/>
              </a:solidFill>
            </a:endParaRPr>
          </a:p>
        </p:txBody>
      </p:sp>
      <p:sp>
        <p:nvSpPr>
          <p:cNvPr id="3" name="Content Placeholder 2"/>
          <p:cNvSpPr>
            <a:spLocks noGrp="1"/>
          </p:cNvSpPr>
          <p:nvPr>
            <p:ph idx="1"/>
          </p:nvPr>
        </p:nvSpPr>
        <p:spPr>
          <a:xfrm>
            <a:off x="381000" y="3505200"/>
            <a:ext cx="8458200" cy="1828800"/>
          </a:xfrm>
        </p:spPr>
        <p:txBody>
          <a:bodyPr>
            <a:normAutofit/>
          </a:bodyPr>
          <a:lstStyle/>
          <a:p>
            <a:r>
              <a:rPr lang="en-US" sz="2800" dirty="0" smtClean="0">
                <a:solidFill>
                  <a:schemeClr val="bg1"/>
                </a:solidFill>
              </a:rPr>
              <a:t>Dr. Elena Traister, Dr. Tim Howard, Kayla White, Wes Lampman, Seth Jones, Brendan Wiltse, Melinda Scott, Caroline Scully, Elizabeth Berg, Summit Steward crews 2004, 2009, 2010, 2011, 2013, 2015</a:t>
            </a:r>
          </a:p>
          <a:p>
            <a:endParaRPr lang="en-US" dirty="0">
              <a:solidFill>
                <a:schemeClr val="bg1"/>
              </a:solidFill>
            </a:endParaRPr>
          </a:p>
          <a:p>
            <a:endParaRPr lang="en-US" dirty="0">
              <a:solidFill>
                <a:schemeClr val="bg1"/>
              </a:solidFill>
            </a:endParaRPr>
          </a:p>
        </p:txBody>
      </p:sp>
      <p:pic>
        <p:nvPicPr>
          <p:cNvPr id="2051" name="Picture 3"/>
          <p:cNvPicPr>
            <a:picLocks noChangeAspect="1" noChangeArrowheads="1"/>
          </p:cNvPicPr>
          <p:nvPr/>
        </p:nvPicPr>
        <p:blipFill>
          <a:blip r:embed="rId3" cstate="print"/>
          <a:srcRect/>
          <a:stretch>
            <a:fillRect/>
          </a:stretch>
        </p:blipFill>
        <p:spPr bwMode="auto">
          <a:xfrm>
            <a:off x="123825" y="154982"/>
            <a:ext cx="2524125" cy="1571625"/>
          </a:xfrm>
          <a:prstGeom prst="rect">
            <a:avLst/>
          </a:prstGeom>
          <a:noFill/>
          <a:ln w="9525">
            <a:noFill/>
            <a:miter lim="800000"/>
            <a:headEnd/>
            <a:tailEnd/>
          </a:ln>
        </p:spPr>
      </p:pic>
      <p:sp>
        <p:nvSpPr>
          <p:cNvPr id="2052" name="Picture 0" descr="W.F.Logo.NoTagB&amp;W.jpg"/>
          <p:cNvSpPr>
            <a:spLocks noChangeAspect="1" noChangeArrowheads="1"/>
          </p:cNvSpPr>
          <p:nvPr/>
        </p:nvSpPr>
        <p:spPr bwMode="auto">
          <a:xfrm>
            <a:off x="1905000" y="142875"/>
            <a:ext cx="711517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3" name="Picture 0" descr="W.F.Logo.NoTagB&amp;W.jpg"/>
          <p:cNvSpPr>
            <a:spLocks noChangeAspect="1" noChangeArrowheads="1"/>
          </p:cNvSpPr>
          <p:nvPr/>
        </p:nvSpPr>
        <p:spPr bwMode="auto">
          <a:xfrm>
            <a:off x="1905000" y="142875"/>
            <a:ext cx="711517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Picture 0" descr="W.F.Logo.NoTagB&amp;W.jpg"/>
          <p:cNvSpPr>
            <a:spLocks noChangeAspect="1" noChangeArrowheads="1"/>
          </p:cNvSpPr>
          <p:nvPr/>
        </p:nvSpPr>
        <p:spPr bwMode="auto">
          <a:xfrm>
            <a:off x="1905000" y="142875"/>
            <a:ext cx="711517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pic>
        <p:nvPicPr>
          <p:cNvPr id="10" name="Picture 4" descr="ANC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5562600"/>
            <a:ext cx="2667000" cy="1098550"/>
          </a:xfrm>
          <a:prstGeom prst="rect">
            <a:avLst/>
          </a:prstGeom>
          <a:noFill/>
          <a:ln w="9525">
            <a:noFill/>
            <a:miter lim="800000"/>
            <a:headEnd/>
            <a:tailEnd/>
          </a:ln>
        </p:spPr>
      </p:pic>
      <p:pic>
        <p:nvPicPr>
          <p:cNvPr id="11" name="Picture 5" descr="ADK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8600" y="5410200"/>
            <a:ext cx="1752600" cy="1222375"/>
          </a:xfrm>
          <a:prstGeom prst="rect">
            <a:avLst/>
          </a:prstGeom>
          <a:noFill/>
          <a:ln w="9525">
            <a:noFill/>
            <a:miter lim="800000"/>
            <a:headEnd/>
            <a:tailEnd/>
          </a:ln>
        </p:spPr>
      </p:pic>
      <p:pic>
        <p:nvPicPr>
          <p:cNvPr id="12" name="Picture 6" descr="dec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91400" y="5334000"/>
            <a:ext cx="1295400" cy="1295400"/>
          </a:xfrm>
          <a:prstGeom prst="rect">
            <a:avLst/>
          </a:prstGeom>
          <a:noFill/>
          <a:ln w="9525">
            <a:noFill/>
            <a:miter lim="800000"/>
            <a:headEnd/>
            <a:tailEnd/>
          </a:ln>
        </p:spPr>
      </p:pic>
      <p:pic>
        <p:nvPicPr>
          <p:cNvPr id="13" name="Picture 12" descr="Trust Emble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7935" y="220961"/>
            <a:ext cx="1102240" cy="1739301"/>
          </a:xfrm>
          <a:prstGeom prst="rect">
            <a:avLst/>
          </a:prstGeom>
        </p:spPr>
      </p:pic>
      <p:pic>
        <p:nvPicPr>
          <p:cNvPr id="4" name="Picture 3"/>
          <p:cNvPicPr>
            <a:picLocks noChangeAspect="1"/>
          </p:cNvPicPr>
          <p:nvPr/>
        </p:nvPicPr>
        <p:blipFill>
          <a:blip r:embed="rId8"/>
          <a:stretch>
            <a:fillRect/>
          </a:stretch>
        </p:blipFill>
        <p:spPr>
          <a:xfrm>
            <a:off x="6019800" y="295275"/>
            <a:ext cx="1466850" cy="1466850"/>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00300" y="1845964"/>
            <a:ext cx="4419600" cy="162972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175864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steward in action shot.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966452" y="105611"/>
            <a:ext cx="6110748" cy="6646778"/>
          </a:xfrm>
        </p:spPr>
      </p:pic>
      <p:sp>
        <p:nvSpPr>
          <p:cNvPr id="5" name="TextBox 4"/>
          <p:cNvSpPr txBox="1"/>
          <p:nvPr/>
        </p:nvSpPr>
        <p:spPr>
          <a:xfrm>
            <a:off x="152400" y="457200"/>
            <a:ext cx="3200400" cy="584775"/>
          </a:xfrm>
          <a:prstGeom prst="rect">
            <a:avLst/>
          </a:prstGeom>
          <a:noFill/>
        </p:spPr>
        <p:txBody>
          <a:bodyPr wrap="square" rtlCol="0">
            <a:spAutoFit/>
          </a:bodyPr>
          <a:lstStyle/>
          <a:p>
            <a:r>
              <a:rPr lang="en-US" sz="3200" dirty="0" smtClean="0">
                <a:solidFill>
                  <a:schemeClr val="bg1"/>
                </a:solidFill>
              </a:rPr>
              <a:t>Education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2200" y="685800"/>
            <a:ext cx="6553200" cy="5220960"/>
          </a:xfrm>
          <a:prstGeom prst="rect">
            <a:avLst/>
          </a:prstGeom>
        </p:spPr>
      </p:pic>
      <p:sp>
        <p:nvSpPr>
          <p:cNvPr id="6" name="TextBox 5"/>
          <p:cNvSpPr txBox="1"/>
          <p:nvPr/>
        </p:nvSpPr>
        <p:spPr>
          <a:xfrm>
            <a:off x="228600" y="2362200"/>
            <a:ext cx="2362200" cy="646331"/>
          </a:xfrm>
          <a:prstGeom prst="rect">
            <a:avLst/>
          </a:prstGeom>
          <a:noFill/>
        </p:spPr>
        <p:txBody>
          <a:bodyPr wrap="square" rtlCol="0">
            <a:spAutoFit/>
          </a:bodyPr>
          <a:lstStyle/>
          <a:p>
            <a:r>
              <a:rPr lang="en-US" sz="3600" dirty="0" smtClean="0">
                <a:solidFill>
                  <a:schemeClr val="bg1"/>
                </a:solidFill>
              </a:rPr>
              <a:t>Trail work</a:t>
            </a:r>
            <a:endParaRPr lang="en-US" sz="3600" dirty="0">
              <a:solidFill>
                <a:schemeClr val="bg1"/>
              </a:solidFill>
            </a:endParaRPr>
          </a:p>
        </p:txBody>
      </p:sp>
    </p:spTree>
    <p:extLst>
      <p:ext uri="{BB962C8B-B14F-4D97-AF65-F5344CB8AC3E}">
        <p14:creationId xmlns:p14="http://schemas.microsoft.com/office/powerpoint/2010/main" val="3245417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6600" y="228600"/>
            <a:ext cx="4267200" cy="6391834"/>
          </a:xfrm>
          <a:prstGeom prst="rect">
            <a:avLst/>
          </a:prstGeom>
        </p:spPr>
      </p:pic>
      <p:sp>
        <p:nvSpPr>
          <p:cNvPr id="6" name="TextBox 5"/>
          <p:cNvSpPr txBox="1"/>
          <p:nvPr/>
        </p:nvSpPr>
        <p:spPr>
          <a:xfrm>
            <a:off x="533400" y="4419600"/>
            <a:ext cx="2362200" cy="646331"/>
          </a:xfrm>
          <a:prstGeom prst="rect">
            <a:avLst/>
          </a:prstGeom>
          <a:noFill/>
        </p:spPr>
        <p:txBody>
          <a:bodyPr wrap="square" rtlCol="0">
            <a:spAutoFit/>
          </a:bodyPr>
          <a:lstStyle/>
          <a:p>
            <a:r>
              <a:rPr lang="en-US" sz="3600" dirty="0" smtClean="0">
                <a:solidFill>
                  <a:schemeClr val="bg1"/>
                </a:solidFill>
              </a:rPr>
              <a:t>Research</a:t>
            </a:r>
            <a:endParaRPr lang="en-US" sz="3600" dirty="0">
              <a:solidFill>
                <a:schemeClr val="bg1"/>
              </a:solidFill>
            </a:endParaRPr>
          </a:p>
        </p:txBody>
      </p:sp>
    </p:spTree>
    <p:extLst>
      <p:ext uri="{BB962C8B-B14F-4D97-AF65-F5344CB8AC3E}">
        <p14:creationId xmlns:p14="http://schemas.microsoft.com/office/powerpoint/2010/main" val="1564221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solidFill>
                  <a:schemeClr val="bg1"/>
                </a:solidFill>
              </a:rPr>
              <a:t>Photopoint Monitoring</a:t>
            </a:r>
            <a:endParaRPr lang="en-US" sz="3200" dirty="0">
              <a:solidFill>
                <a:schemeClr val="bg1"/>
              </a:solidFill>
            </a:endParaRPr>
          </a:p>
        </p:txBody>
      </p:sp>
      <p:sp>
        <p:nvSpPr>
          <p:cNvPr id="3" name="Content Placeholder 2"/>
          <p:cNvSpPr>
            <a:spLocks noGrp="1"/>
          </p:cNvSpPr>
          <p:nvPr>
            <p:ph idx="1"/>
          </p:nvPr>
        </p:nvSpPr>
        <p:spPr>
          <a:xfrm>
            <a:off x="457200" y="762000"/>
            <a:ext cx="8229600" cy="1752601"/>
          </a:xfrm>
        </p:spPr>
        <p:txBody>
          <a:bodyPr>
            <a:normAutofit fontScale="92500"/>
          </a:bodyPr>
          <a:lstStyle/>
          <a:p>
            <a:r>
              <a:rPr lang="en-US" dirty="0" smtClean="0">
                <a:solidFill>
                  <a:schemeClr val="bg1"/>
                </a:solidFill>
              </a:rPr>
              <a:t>Photopoints are photographs of a landscape area taken repeatedly from the same exact position, showing qualitative changes over a set time.</a:t>
            </a:r>
          </a:p>
          <a:p>
            <a:endParaRPr lang="en-US" dirty="0"/>
          </a:p>
        </p:txBody>
      </p:sp>
      <p:pic>
        <p:nvPicPr>
          <p:cNvPr id="6" name="Picture 5" descr="IMG_385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8200" y="2438400"/>
            <a:ext cx="7772400" cy="428140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4946</TotalTime>
  <Words>2228</Words>
  <Application>Microsoft Office PowerPoint</Application>
  <PresentationFormat>On-screen Show (4:3)</PresentationFormat>
  <Paragraphs>298</Paragraphs>
  <Slides>54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Georgia</vt:lpstr>
      <vt:lpstr>Times New Roman</vt:lpstr>
      <vt:lpstr>Office Theme</vt:lpstr>
      <vt:lpstr>PowerPoint Presentation</vt:lpstr>
      <vt:lpstr>Alpine zone </vt:lpstr>
      <vt:lpstr>PowerPoint Presentation</vt:lpstr>
      <vt:lpstr>PowerPoint Presentation</vt:lpstr>
      <vt:lpstr>The Summit Steward Program</vt:lpstr>
      <vt:lpstr>PowerPoint Presentation</vt:lpstr>
      <vt:lpstr>PowerPoint Presentation</vt:lpstr>
      <vt:lpstr>PowerPoint Presentation</vt:lpstr>
      <vt:lpstr>Photopoint Monitoring</vt:lpstr>
      <vt:lpstr>Photopoint Monitoring</vt:lpstr>
      <vt:lpstr>Photopoint Monitoring Methods</vt:lpstr>
      <vt:lpstr>Photopoint Monitoring Methods</vt:lpstr>
      <vt:lpstr>PowerPoint Presentation</vt:lpstr>
      <vt:lpstr>PowerPoint Presentation</vt:lpstr>
      <vt:lpstr>PowerPoint Presentation</vt:lpstr>
      <vt:lpstr>PowerPoint Presentation</vt:lpstr>
      <vt:lpstr>PowerPoint Presentation</vt:lpstr>
      <vt:lpstr>PowerPoint Presentation</vt:lpstr>
      <vt:lpstr>So, what can we actually do with these photos?</vt:lpstr>
      <vt:lpstr>Image Analysis Methods</vt:lpstr>
      <vt:lpstr>Baseline image</vt:lpstr>
      <vt:lpstr>Image Analysis Methods</vt:lpstr>
      <vt:lpstr>Image Analysis Methods</vt:lpstr>
      <vt:lpstr>Image Analysis Methods</vt:lpstr>
      <vt:lpstr>Image Analysis Methods</vt:lpstr>
      <vt:lpstr>Image Analysis Methods</vt:lpstr>
      <vt:lpstr>Evaluating the Steward Program</vt:lpstr>
      <vt:lpstr>PowerPoint Presentation</vt:lpstr>
      <vt:lpstr>Results</vt:lpstr>
      <vt:lpstr>PowerPoint Presentation</vt:lpstr>
      <vt:lpstr>Results: Rock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 with this methodology </vt:lpstr>
      <vt:lpstr>Advantages of this methodology </vt:lpstr>
      <vt:lpstr>Thank you!</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Photopoint Monitoring in the Adirondack Alpine Zone</dc:title>
  <dc:creator>Julia Goren</dc:creator>
  <cp:lastModifiedBy>John Truong</cp:lastModifiedBy>
  <cp:revision>150</cp:revision>
  <dcterms:created xsi:type="dcterms:W3CDTF">2011-11-08T15:53:14Z</dcterms:created>
  <dcterms:modified xsi:type="dcterms:W3CDTF">2016-12-07T14:13:51Z</dcterms:modified>
</cp:coreProperties>
</file>